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3.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7" r:id="rId3"/>
    <p:sldId id="258" r:id="rId4"/>
    <p:sldId id="259" r:id="rId5"/>
    <p:sldId id="276" r:id="rId6"/>
    <p:sldId id="260" r:id="rId7"/>
    <p:sldId id="261" r:id="rId8"/>
    <p:sldId id="265" r:id="rId9"/>
    <p:sldId id="263" r:id="rId10"/>
    <p:sldId id="262" r:id="rId11"/>
    <p:sldId id="281" r:id="rId12"/>
    <p:sldId id="282" r:id="rId13"/>
    <p:sldId id="283" r:id="rId14"/>
    <p:sldId id="284" r:id="rId15"/>
    <p:sldId id="303" r:id="rId16"/>
    <p:sldId id="294" r:id="rId17"/>
    <p:sldId id="285" r:id="rId18"/>
    <p:sldId id="292" r:id="rId19"/>
    <p:sldId id="290" r:id="rId20"/>
    <p:sldId id="268" r:id="rId21"/>
    <p:sldId id="296" r:id="rId22"/>
    <p:sldId id="295" r:id="rId23"/>
    <p:sldId id="297" r:id="rId25"/>
    <p:sldId id="298" r:id="rId26"/>
    <p:sldId id="299" r:id="rId27"/>
    <p:sldId id="300" r:id="rId28"/>
    <p:sldId id="304" r:id="rId29"/>
    <p:sldId id="272" r:id="rId30"/>
    <p:sldId id="270" r:id="rId31"/>
    <p:sldId id="301" r:id="rId32"/>
    <p:sldId id="305" r:id="rId33"/>
    <p:sldId id="271" r:id="rId34"/>
    <p:sldId id="275" r:id="rId35"/>
  </p:sldIdLst>
  <p:sldSz cx="18288000" cy="10287000"/>
  <p:notesSz cx="6858000" cy="9144000"/>
  <p:embeddedFontLst>
    <p:embeddedFont>
      <p:font typeface="Arimo Bold" panose="020B0704020202020204"/>
      <p:bold r:id="rId39"/>
    </p:embeddedFont>
    <p:embeddedFont>
      <p:font typeface="Century Gothic" panose="020B0502020202020204" charset="0"/>
      <p:regular r:id="rId40"/>
      <p:bold r:id="rId41"/>
      <p:italic r:id="rId42"/>
      <p:boldItalic r:id="rId43"/>
    </p:embeddedFont>
    <p:embeddedFont>
      <p:font typeface="Calibri" panose="020F050202020403020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userDrawn="1">
          <p15:clr>
            <a:srgbClr val="A4A3A4"/>
          </p15:clr>
        </p15:guide>
        <p15:guide id="2" pos="2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511E"/>
    <a:srgbClr val="F6FCDF"/>
    <a:srgbClr val="859F3D"/>
    <a:srgbClr val="1A1A19"/>
    <a:srgbClr val="F4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70"/>
        <p:guide pos="28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3.sv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15.pn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3.sv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svg"/><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3.svg"/><Relationship Id="rId2" Type="http://schemas.openxmlformats.org/officeDocument/2006/relationships/image" Target="../media/image15.png"/><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15.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17.jpeg"/><Relationship Id="rId2" Type="http://schemas.openxmlformats.org/officeDocument/2006/relationships/image" Target="../media/image5.sv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5.sv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0" Type="http://schemas.openxmlformats.org/officeDocument/2006/relationships/notesSlide" Target="../notesSlides/notesSlide2.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3.svg"/><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5.sv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15.png"/><Relationship Id="rId1"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11829915" y="-6985"/>
            <a:ext cx="12595472" cy="10287000"/>
            <a:chOff x="0" y="0"/>
            <a:chExt cx="245926" cy="200853"/>
          </a:xfrm>
        </p:grpSpPr>
        <p:sp>
          <p:nvSpPr>
            <p:cNvPr id="4" name="Freeform 4"/>
            <p:cNvSpPr/>
            <p:nvPr/>
          </p:nvSpPr>
          <p:spPr>
            <a:xfrm>
              <a:off x="0" y="0"/>
              <a:ext cx="245926" cy="200853"/>
            </a:xfrm>
            <a:custGeom>
              <a:avLst/>
              <a:gdLst/>
              <a:ahLst/>
              <a:cxnLst/>
              <a:rect l="l" t="t" r="r" b="b"/>
              <a:pathLst>
                <a:path w="245926" h="200853">
                  <a:moveTo>
                    <a:pt x="245926" y="0"/>
                  </a:moveTo>
                  <a:lnTo>
                    <a:pt x="0" y="0"/>
                  </a:lnTo>
                  <a:lnTo>
                    <a:pt x="101600" y="100427"/>
                  </a:lnTo>
                  <a:lnTo>
                    <a:pt x="0" y="200853"/>
                  </a:lnTo>
                  <a:lnTo>
                    <a:pt x="245926" y="200853"/>
                  </a:lnTo>
                  <a:lnTo>
                    <a:pt x="144326" y="100427"/>
                  </a:lnTo>
                  <a:lnTo>
                    <a:pt x="245926" y="0"/>
                  </a:lnTo>
                  <a:close/>
                </a:path>
              </a:pathLst>
            </a:custGeom>
            <a:solidFill>
              <a:srgbClr val="1A1A19">
                <a:alpha val="60000"/>
              </a:srgbClr>
            </a:solidFill>
          </p:spPr>
        </p:sp>
        <p:sp>
          <p:nvSpPr>
            <p:cNvPr id="5" name="TextBox 5"/>
            <p:cNvSpPr txBox="1"/>
            <p:nvPr/>
          </p:nvSpPr>
          <p:spPr>
            <a:xfrm>
              <a:off x="88900" y="-57150"/>
              <a:ext cx="68126" cy="258003"/>
            </a:xfrm>
            <a:prstGeom prst="rect">
              <a:avLst/>
            </a:prstGeom>
          </p:spPr>
          <p:txBody>
            <a:bodyPr lIns="50800" tIns="50800" rIns="50800" bIns="50800" rtlCol="0" anchor="ctr"/>
            <a:lstStyle/>
            <a:p>
              <a:pPr algn="ctr">
                <a:lnSpc>
                  <a:spcPts val="3560"/>
                </a:lnSpc>
              </a:pPr>
            </a:p>
          </p:txBody>
        </p:sp>
      </p:grpSp>
      <p:grpSp>
        <p:nvGrpSpPr>
          <p:cNvPr id="6" name="Group 6"/>
          <p:cNvGrpSpPr/>
          <p:nvPr/>
        </p:nvGrpSpPr>
        <p:grpSpPr>
          <a:xfrm rot="0">
            <a:off x="-6115837" y="0"/>
            <a:ext cx="12595472" cy="10287000"/>
            <a:chOff x="0" y="0"/>
            <a:chExt cx="245926" cy="200853"/>
          </a:xfrm>
        </p:grpSpPr>
        <p:sp>
          <p:nvSpPr>
            <p:cNvPr id="7" name="Freeform 7"/>
            <p:cNvSpPr/>
            <p:nvPr/>
          </p:nvSpPr>
          <p:spPr>
            <a:xfrm>
              <a:off x="0" y="0"/>
              <a:ext cx="245926" cy="200853"/>
            </a:xfrm>
            <a:custGeom>
              <a:avLst/>
              <a:gdLst/>
              <a:ahLst/>
              <a:cxnLst/>
              <a:rect l="l" t="t" r="r" b="b"/>
              <a:pathLst>
                <a:path w="245926" h="200853">
                  <a:moveTo>
                    <a:pt x="245926" y="0"/>
                  </a:moveTo>
                  <a:lnTo>
                    <a:pt x="0" y="0"/>
                  </a:lnTo>
                  <a:lnTo>
                    <a:pt x="101600" y="100427"/>
                  </a:lnTo>
                  <a:lnTo>
                    <a:pt x="0" y="200853"/>
                  </a:lnTo>
                  <a:lnTo>
                    <a:pt x="245926" y="200853"/>
                  </a:lnTo>
                  <a:lnTo>
                    <a:pt x="144326" y="100427"/>
                  </a:lnTo>
                  <a:lnTo>
                    <a:pt x="245926" y="0"/>
                  </a:lnTo>
                  <a:close/>
                </a:path>
              </a:pathLst>
            </a:custGeom>
            <a:solidFill>
              <a:srgbClr val="1A1A19">
                <a:alpha val="60000"/>
              </a:srgbClr>
            </a:solidFill>
          </p:spPr>
        </p:sp>
        <p:sp>
          <p:nvSpPr>
            <p:cNvPr id="8" name="TextBox 8"/>
            <p:cNvSpPr txBox="1"/>
            <p:nvPr/>
          </p:nvSpPr>
          <p:spPr>
            <a:xfrm>
              <a:off x="88900" y="-57150"/>
              <a:ext cx="68126" cy="258003"/>
            </a:xfrm>
            <a:prstGeom prst="rect">
              <a:avLst/>
            </a:prstGeom>
          </p:spPr>
          <p:txBody>
            <a:bodyPr lIns="50800" tIns="50800" rIns="50800" bIns="50800" rtlCol="0" anchor="ctr"/>
            <a:lstStyle/>
            <a:p>
              <a:pPr algn="ctr">
                <a:lnSpc>
                  <a:spcPts val="3560"/>
                </a:lnSpc>
              </a:pPr>
            </a:p>
          </p:txBody>
        </p:sp>
      </p:grpSp>
      <p:grpSp>
        <p:nvGrpSpPr>
          <p:cNvPr id="9" name="Group 9"/>
          <p:cNvGrpSpPr/>
          <p:nvPr/>
        </p:nvGrpSpPr>
        <p:grpSpPr>
          <a:xfrm rot="0">
            <a:off x="5271565" y="1271065"/>
            <a:ext cx="7744869" cy="7744869"/>
            <a:chOff x="0" y="0"/>
            <a:chExt cx="406400" cy="406400"/>
          </a:xfrm>
        </p:grpSpPr>
        <p:sp>
          <p:nvSpPr>
            <p:cNvPr id="10" name="Freeform 10"/>
            <p:cNvSpPr/>
            <p:nvPr/>
          </p:nvSpPr>
          <p:spPr>
            <a:xfrm>
              <a:off x="0" y="0"/>
              <a:ext cx="406400" cy="406400"/>
            </a:xfrm>
            <a:custGeom>
              <a:avLst/>
              <a:gdLst/>
              <a:ahLst/>
              <a:cxnLst/>
              <a:rect l="l" t="t" r="r" b="b"/>
              <a:pathLst>
                <a:path w="406400" h="406400">
                  <a:moveTo>
                    <a:pt x="203200" y="0"/>
                  </a:moveTo>
                  <a:lnTo>
                    <a:pt x="203200" y="0"/>
                  </a:lnTo>
                  <a:lnTo>
                    <a:pt x="0" y="203200"/>
                  </a:lnTo>
                  <a:lnTo>
                    <a:pt x="203200" y="406400"/>
                  </a:lnTo>
                  <a:lnTo>
                    <a:pt x="203200" y="406400"/>
                  </a:lnTo>
                  <a:lnTo>
                    <a:pt x="406400" y="203200"/>
                  </a:lnTo>
                  <a:lnTo>
                    <a:pt x="203200" y="0"/>
                  </a:lnTo>
                  <a:close/>
                </a:path>
              </a:pathLst>
            </a:custGeom>
            <a:solidFill>
              <a:srgbClr val="1A1A19">
                <a:alpha val="60000"/>
              </a:srgbClr>
            </a:solidFill>
          </p:spPr>
        </p:sp>
        <p:sp>
          <p:nvSpPr>
            <p:cNvPr id="11" name="TextBox 11"/>
            <p:cNvSpPr txBox="1"/>
            <p:nvPr/>
          </p:nvSpPr>
          <p:spPr>
            <a:xfrm>
              <a:off x="152400" y="-57150"/>
              <a:ext cx="101600" cy="463550"/>
            </a:xfrm>
            <a:prstGeom prst="rect">
              <a:avLst/>
            </a:prstGeom>
          </p:spPr>
          <p:txBody>
            <a:bodyPr lIns="50800" tIns="50800" rIns="50800" bIns="50800" rtlCol="0" anchor="ctr"/>
            <a:lstStyle/>
            <a:p>
              <a:pPr algn="ctr">
                <a:lnSpc>
                  <a:spcPts val="3560"/>
                </a:lnSpc>
              </a:pPr>
            </a:p>
          </p:txBody>
        </p:sp>
      </p:grpSp>
      <p:sp>
        <p:nvSpPr>
          <p:cNvPr id="12" name="Freeform 12"/>
          <p:cNvSpPr/>
          <p:nvPr/>
        </p:nvSpPr>
        <p:spPr>
          <a:xfrm>
            <a:off x="8434013" y="1700530"/>
            <a:ext cx="1441563" cy="976659"/>
          </a:xfrm>
          <a:custGeom>
            <a:avLst/>
            <a:gdLst/>
            <a:ahLst/>
            <a:cxnLst/>
            <a:rect l="l" t="t" r="r" b="b"/>
            <a:pathLst>
              <a:path w="1441563" h="976659">
                <a:moveTo>
                  <a:pt x="0" y="0"/>
                </a:moveTo>
                <a:lnTo>
                  <a:pt x="1441564" y="0"/>
                </a:lnTo>
                <a:lnTo>
                  <a:pt x="1441564" y="976659"/>
                </a:lnTo>
                <a:lnTo>
                  <a:pt x="0" y="976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7238689" y="7200988"/>
            <a:ext cx="3973143" cy="0"/>
          </a:xfrm>
          <a:prstGeom prst="line">
            <a:avLst/>
          </a:prstGeom>
          <a:ln w="57150" cap="flat">
            <a:solidFill>
              <a:srgbClr val="859F3D"/>
            </a:solidFill>
            <a:prstDash val="solid"/>
            <a:headEnd type="oval" w="lg" len="lg"/>
            <a:tailEnd type="oval" w="lg" len="lg"/>
          </a:ln>
        </p:spPr>
      </p:sp>
      <p:sp>
        <p:nvSpPr>
          <p:cNvPr id="14" name="AutoShape 14"/>
          <p:cNvSpPr/>
          <p:nvPr/>
        </p:nvSpPr>
        <p:spPr>
          <a:xfrm>
            <a:off x="14017782" y="9754500"/>
            <a:ext cx="4673716" cy="0"/>
          </a:xfrm>
          <a:prstGeom prst="line">
            <a:avLst/>
          </a:prstGeom>
          <a:ln w="38100" cap="flat">
            <a:solidFill>
              <a:srgbClr val="FFFFFF"/>
            </a:solidFill>
            <a:prstDash val="solid"/>
            <a:headEnd type="oval" w="lg" len="lg"/>
            <a:tailEnd type="oval" w="lg" len="lg"/>
          </a:ln>
        </p:spPr>
      </p:sp>
      <p:sp>
        <p:nvSpPr>
          <p:cNvPr id="15" name="TextBox 15"/>
          <p:cNvSpPr txBox="1"/>
          <p:nvPr/>
        </p:nvSpPr>
        <p:spPr>
          <a:xfrm>
            <a:off x="243840" y="3004820"/>
            <a:ext cx="17786350" cy="4682490"/>
          </a:xfrm>
          <a:prstGeom prst="rect">
            <a:avLst/>
          </a:prstGeom>
        </p:spPr>
        <p:txBody>
          <a:bodyPr lIns="0" tIns="0" rIns="0" bIns="0" rtlCol="0" anchor="t">
            <a:noAutofit/>
          </a:bodyPr>
          <a:lstStyle/>
          <a:p>
            <a:pPr marL="0" lvl="0" indent="0" algn="ctr">
              <a:lnSpc>
                <a:spcPts val="8680"/>
              </a:lnSpc>
            </a:pPr>
            <a:r>
              <a:rPr lang="en-US" altLang="en-GB" sz="5400" b="1" spc="310">
                <a:solidFill>
                  <a:srgbClr val="F4F6FF"/>
                </a:solidFill>
                <a:latin typeface="Century Gothic" panose="020B0502020202020204" charset="0"/>
                <a:ea typeface="Arimo Bold" panose="020B0704020202020204"/>
                <a:cs typeface="Century Gothic" panose="020B0502020202020204" charset="0"/>
                <a:sym typeface="Arimo Bold" panose="020B0704020202020204"/>
              </a:rPr>
              <a:t>Spatiotemporal assessment of air quality:Urban impact,campus infiltration,and indoor variations at NIT Warangal</a:t>
            </a:r>
            <a:endParaRPr lang="en-US" altLang="en-GB" sz="5400" b="1" spc="310">
              <a:solidFill>
                <a:srgbClr val="F4F6F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7" name="TextBox 17"/>
          <p:cNvSpPr txBox="1"/>
          <p:nvPr/>
        </p:nvSpPr>
        <p:spPr>
          <a:xfrm>
            <a:off x="14017782" y="9191625"/>
            <a:ext cx="3241518" cy="461645"/>
          </a:xfrm>
          <a:prstGeom prst="rect">
            <a:avLst/>
          </a:prstGeom>
        </p:spPr>
        <p:txBody>
          <a:bodyPr lIns="0" tIns="0" rIns="0" bIns="0" rtlCol="0" anchor="t">
            <a:spAutoFit/>
          </a:bodyPr>
          <a:lstStyle/>
          <a:p>
            <a:pPr algn="r">
              <a:lnSpc>
                <a:spcPts val="3600"/>
              </a:lnSpc>
            </a:pPr>
            <a:r>
              <a:rPr lang="en-US" sz="2400" spc="480">
                <a:solidFill>
                  <a:srgbClr val="F6FCDF"/>
                </a:solidFill>
                <a:latin typeface="Century Gothic" panose="020B0502020202020204" charset="0"/>
                <a:ea typeface="Garet"/>
                <a:cs typeface="Century Gothic" panose="020B0502020202020204" charset="0"/>
                <a:sym typeface="Garet"/>
              </a:rPr>
              <a:t>19 April, 2025</a:t>
            </a:r>
            <a:endParaRPr lang="en-US" sz="2400" spc="480">
              <a:solidFill>
                <a:srgbClr val="F6FCDF"/>
              </a:solidFill>
              <a:latin typeface="Century Gothic" panose="020B0502020202020204" charset="0"/>
              <a:ea typeface="Garet"/>
              <a:cs typeface="Century Gothic" panose="020B0502020202020204" charset="0"/>
              <a:sym typeface="Gare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sp>
        <p:nvSpPr>
          <p:cNvPr id="2" name="AutoShape 2"/>
          <p:cNvSpPr/>
          <p:nvPr/>
        </p:nvSpPr>
        <p:spPr>
          <a:xfrm>
            <a:off x="1143000" y="1638470"/>
            <a:ext cx="16230600" cy="0"/>
          </a:xfrm>
          <a:prstGeom prst="line">
            <a:avLst/>
          </a:prstGeom>
          <a:ln w="57150" cap="flat">
            <a:solidFill>
              <a:srgbClr val="859F3D"/>
            </a:solidFill>
            <a:prstDash val="solid"/>
            <a:headEnd type="oval" w="lg" len="lg"/>
            <a:tailEnd type="oval" w="lg" len="lg"/>
          </a:ln>
        </p:spPr>
      </p:sp>
      <p:grpSp>
        <p:nvGrpSpPr>
          <p:cNvPr id="3" name="Group 3"/>
          <p:cNvGrpSpPr/>
          <p:nvPr/>
        </p:nvGrpSpPr>
        <p:grpSpPr>
          <a:xfrm rot="0">
            <a:off x="1028700" y="2575560"/>
            <a:ext cx="5724525" cy="6879590"/>
            <a:chOff x="0" y="0"/>
            <a:chExt cx="3602110" cy="3237641"/>
          </a:xfrm>
        </p:grpSpPr>
        <p:sp>
          <p:nvSpPr>
            <p:cNvPr id="4" name="Freeform 4"/>
            <p:cNvSpPr/>
            <p:nvPr/>
          </p:nvSpPr>
          <p:spPr>
            <a:xfrm>
              <a:off x="0" y="0"/>
              <a:ext cx="3602110" cy="3237641"/>
            </a:xfrm>
            <a:custGeom>
              <a:avLst/>
              <a:gdLst/>
              <a:ahLst/>
              <a:cxnLst/>
              <a:rect l="l" t="t" r="r" b="b"/>
              <a:pathLst>
                <a:path w="3602110" h="3237641">
                  <a:moveTo>
                    <a:pt x="25286" y="0"/>
                  </a:moveTo>
                  <a:lnTo>
                    <a:pt x="3576824" y="0"/>
                  </a:lnTo>
                  <a:cubicBezTo>
                    <a:pt x="3583530" y="0"/>
                    <a:pt x="3589961" y="2664"/>
                    <a:pt x="3594704" y="7406"/>
                  </a:cubicBezTo>
                  <a:cubicBezTo>
                    <a:pt x="3599446" y="12148"/>
                    <a:pt x="3602110" y="18580"/>
                    <a:pt x="3602110" y="25286"/>
                  </a:cubicBezTo>
                  <a:lnTo>
                    <a:pt x="3602110" y="3212354"/>
                  </a:lnTo>
                  <a:cubicBezTo>
                    <a:pt x="3602110" y="3226320"/>
                    <a:pt x="3590789" y="3237641"/>
                    <a:pt x="3576824" y="3237641"/>
                  </a:cubicBezTo>
                  <a:lnTo>
                    <a:pt x="25286" y="3237641"/>
                  </a:lnTo>
                  <a:cubicBezTo>
                    <a:pt x="11321" y="3237641"/>
                    <a:pt x="0" y="3226320"/>
                    <a:pt x="0" y="3212354"/>
                  </a:cubicBezTo>
                  <a:lnTo>
                    <a:pt x="0" y="25286"/>
                  </a:lnTo>
                  <a:cubicBezTo>
                    <a:pt x="0" y="11321"/>
                    <a:pt x="11321" y="0"/>
                    <a:pt x="25286" y="0"/>
                  </a:cubicBezTo>
                  <a:close/>
                </a:path>
              </a:pathLst>
            </a:custGeom>
            <a:solidFill>
              <a:srgbClr val="859F3D"/>
            </a:solidFill>
          </p:spPr>
        </p:sp>
        <p:sp>
          <p:nvSpPr>
            <p:cNvPr id="5" name="TextBox 5"/>
            <p:cNvSpPr txBox="1"/>
            <p:nvPr/>
          </p:nvSpPr>
          <p:spPr>
            <a:xfrm>
              <a:off x="0" y="-57150"/>
              <a:ext cx="3602110" cy="3294791"/>
            </a:xfrm>
            <a:prstGeom prst="rect">
              <a:avLst/>
            </a:prstGeom>
          </p:spPr>
          <p:txBody>
            <a:bodyPr lIns="50800" tIns="50800" rIns="50800" bIns="50800" rtlCol="0" anchor="ctr"/>
            <a:lstStyle/>
            <a:p>
              <a:pPr algn="ctr">
                <a:lnSpc>
                  <a:spcPts val="3560"/>
                </a:lnSpc>
              </a:pPr>
              <a:endParaRPr>
                <a:latin typeface="Century Gothic" panose="020B0502020202020204" charset="0"/>
                <a:cs typeface="Century Gothic" panose="020B0502020202020204" charset="0"/>
              </a:endParaRPr>
            </a:p>
          </p:txBody>
        </p:sp>
      </p:grpSp>
      <p:grpSp>
        <p:nvGrpSpPr>
          <p:cNvPr id="6" name="Group 6"/>
          <p:cNvGrpSpPr/>
          <p:nvPr/>
        </p:nvGrpSpPr>
        <p:grpSpPr>
          <a:xfrm rot="0">
            <a:off x="7167245" y="2575560"/>
            <a:ext cx="10092055" cy="6879590"/>
            <a:chOff x="0" y="0"/>
            <a:chExt cx="1436199" cy="1290912"/>
          </a:xfrm>
        </p:grpSpPr>
        <p:sp>
          <p:nvSpPr>
            <p:cNvPr id="7" name="Freeform 7"/>
            <p:cNvSpPr/>
            <p:nvPr/>
          </p:nvSpPr>
          <p:spPr>
            <a:xfrm>
              <a:off x="0" y="0"/>
              <a:ext cx="1436199" cy="1290912"/>
            </a:xfrm>
            <a:custGeom>
              <a:avLst/>
              <a:gdLst/>
              <a:ahLst/>
              <a:cxnLst/>
              <a:rect l="l" t="t" r="r" b="b"/>
              <a:pathLst>
                <a:path w="1436199" h="1290912">
                  <a:moveTo>
                    <a:pt x="25287" y="0"/>
                  </a:moveTo>
                  <a:lnTo>
                    <a:pt x="1410912" y="0"/>
                  </a:lnTo>
                  <a:cubicBezTo>
                    <a:pt x="1424877" y="0"/>
                    <a:pt x="1436199" y="11321"/>
                    <a:pt x="1436199" y="25287"/>
                  </a:cubicBezTo>
                  <a:lnTo>
                    <a:pt x="1436199" y="1265625"/>
                  </a:lnTo>
                  <a:cubicBezTo>
                    <a:pt x="1436199" y="1272331"/>
                    <a:pt x="1433535" y="1278763"/>
                    <a:pt x="1428792" y="1283505"/>
                  </a:cubicBezTo>
                  <a:cubicBezTo>
                    <a:pt x="1424050" y="1288247"/>
                    <a:pt x="1417618" y="1290912"/>
                    <a:pt x="1410912" y="1290912"/>
                  </a:cubicBezTo>
                  <a:lnTo>
                    <a:pt x="25287" y="1290912"/>
                  </a:lnTo>
                  <a:cubicBezTo>
                    <a:pt x="11321" y="1290912"/>
                    <a:pt x="0" y="1279590"/>
                    <a:pt x="0" y="1265625"/>
                  </a:cubicBezTo>
                  <a:lnTo>
                    <a:pt x="0" y="25287"/>
                  </a:lnTo>
                  <a:cubicBezTo>
                    <a:pt x="0" y="18580"/>
                    <a:pt x="2664" y="12149"/>
                    <a:pt x="7406" y="7406"/>
                  </a:cubicBezTo>
                  <a:cubicBezTo>
                    <a:pt x="12149" y="2664"/>
                    <a:pt x="18580" y="0"/>
                    <a:pt x="25287" y="0"/>
                  </a:cubicBezTo>
                  <a:close/>
                </a:path>
              </a:pathLst>
            </a:custGeom>
            <a:solidFill>
              <a:srgbClr val="31511E"/>
            </a:solidFill>
          </p:spPr>
        </p:sp>
        <p:sp>
          <p:nvSpPr>
            <p:cNvPr id="8" name="TextBox 8"/>
            <p:cNvSpPr txBox="1"/>
            <p:nvPr/>
          </p:nvSpPr>
          <p:spPr>
            <a:xfrm>
              <a:off x="0" y="-57150"/>
              <a:ext cx="1436199" cy="1348062"/>
            </a:xfrm>
            <a:prstGeom prst="rect">
              <a:avLst/>
            </a:prstGeom>
          </p:spPr>
          <p:txBody>
            <a:bodyPr lIns="50800" tIns="50800" rIns="50800" bIns="50800" rtlCol="0" anchor="ctr"/>
            <a:lstStyle/>
            <a:p>
              <a:pPr algn="ctr">
                <a:lnSpc>
                  <a:spcPts val="3560"/>
                </a:lnSpc>
              </a:pPr>
              <a:endParaRPr>
                <a:latin typeface="Century Gothic" panose="020B0502020202020204" charset="0"/>
                <a:cs typeface="Century Gothic" panose="020B0502020202020204" charset="0"/>
              </a:endParaRPr>
            </a:p>
          </p:txBody>
        </p:sp>
      </p:grpSp>
      <p:sp>
        <p:nvSpPr>
          <p:cNvPr id="9" name="TextBox 9"/>
          <p:cNvSpPr txBox="1"/>
          <p:nvPr/>
        </p:nvSpPr>
        <p:spPr>
          <a:xfrm>
            <a:off x="1028700" y="190500"/>
            <a:ext cx="16230600" cy="1230630"/>
          </a:xfrm>
          <a:prstGeom prst="rect">
            <a:avLst/>
          </a:prstGeom>
        </p:spPr>
        <p:txBody>
          <a:bodyPr lIns="0" tIns="0" rIns="0" bIns="0" rtlCol="0" anchor="t">
            <a:spAutoFit/>
          </a:bodyPr>
          <a:lstStyle/>
          <a:p>
            <a:pPr marL="0" lvl="0" indent="0" algn="ctr">
              <a:lnSpc>
                <a:spcPts val="9600"/>
              </a:lnSpc>
            </a:pPr>
            <a:r>
              <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METHODOLOGY PART 2</a:t>
            </a:r>
            <a:endPar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3" name="TextBox 13"/>
          <p:cNvSpPr txBox="1"/>
          <p:nvPr/>
        </p:nvSpPr>
        <p:spPr>
          <a:xfrm>
            <a:off x="7167245" y="2727960"/>
            <a:ext cx="10092055" cy="1005205"/>
          </a:xfrm>
          <a:prstGeom prst="rect">
            <a:avLst/>
          </a:prstGeom>
        </p:spPr>
        <p:txBody>
          <a:bodyPr wrap="square" lIns="0" tIns="0" rIns="0" bIns="0" rtlCol="0" anchor="t">
            <a:spAutoFit/>
          </a:bodyPr>
          <a:lstStyle/>
          <a:p>
            <a:pPr marL="0" lvl="0" indent="0" algn="ctr">
              <a:lnSpc>
                <a:spcPts val="3920"/>
              </a:lnSpc>
            </a:pPr>
            <a:r>
              <a:rPr lang="en-US" altLang="en-GB" sz="2800" b="1" spc="559">
                <a:solidFill>
                  <a:srgbClr val="F4F6FF"/>
                </a:solidFill>
                <a:latin typeface="Century Gothic" panose="020B0502020202020204" charset="0"/>
                <a:ea typeface="Arimo Bold" panose="020B0704020202020204"/>
                <a:cs typeface="Century Gothic" panose="020B0502020202020204" charset="0"/>
                <a:sym typeface="Arimo Bold" panose="020B0704020202020204"/>
              </a:rPr>
              <a:t>Boundary Sampling using High Volume Sampler (HVS)</a:t>
            </a:r>
            <a:endParaRPr lang="en-US" altLang="en-GB" sz="2800" b="1" spc="559">
              <a:solidFill>
                <a:srgbClr val="F4F6F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22" name="Freeform 22"/>
          <p:cNvSpPr/>
          <p:nvPr/>
        </p:nvSpPr>
        <p:spPr>
          <a:xfrm>
            <a:off x="16712717" y="9085188"/>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3" name="TextBox 14"/>
          <p:cNvSpPr txBox="1"/>
          <p:nvPr/>
        </p:nvSpPr>
        <p:spPr>
          <a:xfrm>
            <a:off x="7200900" y="4128135"/>
            <a:ext cx="10058400" cy="4562475"/>
          </a:xfrm>
          <a:prstGeom prst="rect">
            <a:avLst/>
          </a:prstGeom>
        </p:spPr>
        <p:txBody>
          <a:bodyPr wrap="square" lIns="0" tIns="0" rIns="0" bIns="0" rtlCol="0" anchor="t">
            <a:noAutofit/>
          </a:bodyPr>
          <a:p>
            <a:pPr marL="558800" lvl="1" indent="-342900" algn="l">
              <a:lnSpc>
                <a:spcPct val="130000"/>
              </a:lnSpc>
              <a:spcBef>
                <a:spcPts val="0"/>
              </a:spcBef>
              <a:spcAft>
                <a:spcPts val="0"/>
              </a:spcAft>
              <a:buFont typeface="Arial" panose="020B0604020202020204" pitchFamily="34" charset="0"/>
              <a:buChar char="•"/>
            </a:pPr>
            <a:r>
              <a:rPr lang="en-US" altLang="en-GB" sz="2000" b="1" spc="400">
                <a:solidFill>
                  <a:srgbClr val="F6FCDF"/>
                </a:solidFill>
                <a:latin typeface="Century Gothic" panose="020B0502020202020204" charset="0"/>
                <a:ea typeface="Garet"/>
                <a:cs typeface="Century Gothic" panose="020B0502020202020204" charset="0"/>
                <a:sym typeface="Garet"/>
              </a:rPr>
              <a:t>Chose NITW Main Gate based on northeast prevailing winds.</a:t>
            </a:r>
            <a:endParaRPr lang="en-US" altLang="en-GB" sz="2000" b="1" spc="400">
              <a:solidFill>
                <a:srgbClr val="F6FCDF"/>
              </a:solidFill>
              <a:latin typeface="Century Gothic" panose="020B0502020202020204" charset="0"/>
              <a:ea typeface="Garet"/>
              <a:cs typeface="Century Gothic" panose="020B0502020202020204" charset="0"/>
              <a:sym typeface="Garet"/>
            </a:endParaRPr>
          </a:p>
          <a:p>
            <a:pPr marL="558800" lvl="1" indent="-342900" algn="l">
              <a:lnSpc>
                <a:spcPct val="130000"/>
              </a:lnSpc>
              <a:spcBef>
                <a:spcPts val="0"/>
              </a:spcBef>
              <a:spcAft>
                <a:spcPts val="0"/>
              </a:spcAft>
              <a:buFont typeface="Arial" panose="020B0604020202020204" pitchFamily="34" charset="0"/>
              <a:buChar char="•"/>
            </a:pPr>
            <a:endParaRPr lang="en-US" altLang="en-GB" sz="2000" b="1" spc="400">
              <a:solidFill>
                <a:srgbClr val="F6FCDF"/>
              </a:solidFill>
              <a:latin typeface="Century Gothic" panose="020B0502020202020204" charset="0"/>
              <a:ea typeface="Garet"/>
              <a:cs typeface="Century Gothic" panose="020B0502020202020204" charset="0"/>
              <a:sym typeface="Garet"/>
            </a:endParaRPr>
          </a:p>
          <a:p>
            <a:pPr marL="558800" lvl="1" indent="-342900" algn="l">
              <a:lnSpc>
                <a:spcPct val="130000"/>
              </a:lnSpc>
              <a:spcBef>
                <a:spcPts val="0"/>
              </a:spcBef>
              <a:spcAft>
                <a:spcPts val="0"/>
              </a:spcAft>
              <a:buFont typeface="Arial" panose="020B0604020202020204" pitchFamily="34" charset="0"/>
              <a:buChar char="•"/>
            </a:pPr>
            <a:r>
              <a:rPr lang="en-US" altLang="en-GB" sz="2000" b="1" spc="400">
                <a:solidFill>
                  <a:srgbClr val="F6FCDF"/>
                </a:solidFill>
                <a:latin typeface="Century Gothic" panose="020B0502020202020204" charset="0"/>
                <a:ea typeface="Garet"/>
                <a:cs typeface="Century Gothic" panose="020B0502020202020204" charset="0"/>
                <a:sym typeface="Garet"/>
              </a:rPr>
              <a:t>Deployed the High Volume Sampler (HVS):</a:t>
            </a:r>
            <a:endParaRPr lang="en-US" altLang="en-GB" sz="2000" b="1" spc="400">
              <a:solidFill>
                <a:srgbClr val="F6FCDF"/>
              </a:solidFill>
              <a:latin typeface="Century Gothic" panose="020B0502020202020204" charset="0"/>
              <a:ea typeface="Garet"/>
              <a:cs typeface="Century Gothic" panose="020B0502020202020204" charset="0"/>
              <a:sym typeface="Garet"/>
            </a:endParaRPr>
          </a:p>
          <a:p>
            <a:pPr marL="558800" lvl="1" indent="-342900" algn="l">
              <a:lnSpc>
                <a:spcPct val="130000"/>
              </a:lnSpc>
              <a:spcBef>
                <a:spcPts val="0"/>
              </a:spcBef>
              <a:spcAft>
                <a:spcPts val="0"/>
              </a:spcAft>
              <a:buFont typeface="Arial" panose="020B0604020202020204" pitchFamily="34" charset="0"/>
              <a:buChar char="•"/>
            </a:pPr>
            <a:endParaRPr lang="en-US" altLang="en-GB" sz="2000" b="1" spc="400">
              <a:solidFill>
                <a:srgbClr val="F6FCDF"/>
              </a:solidFill>
              <a:latin typeface="Century Gothic" panose="020B0502020202020204" charset="0"/>
              <a:ea typeface="Garet"/>
              <a:cs typeface="Century Gothic" panose="020B0502020202020204" charset="0"/>
              <a:sym typeface="Garet"/>
            </a:endParaRPr>
          </a:p>
          <a:p>
            <a:pPr marL="673100" lvl="2" indent="0" algn="l">
              <a:lnSpc>
                <a:spcPct val="130000"/>
              </a:lnSpc>
              <a:spcBef>
                <a:spcPts val="0"/>
              </a:spcBef>
              <a:spcAft>
                <a:spcPts val="0"/>
              </a:spcAft>
              <a:buFont typeface="Arial" panose="020B0604020202020204" pitchFamily="34" charset="0"/>
              <a:buNone/>
            </a:pPr>
            <a:r>
              <a:rPr lang="en-US" altLang="en-GB" sz="2000" b="1" spc="400">
                <a:solidFill>
                  <a:srgbClr val="F6FCDF"/>
                </a:solidFill>
                <a:latin typeface="Century Gothic" panose="020B0502020202020204" charset="0"/>
                <a:ea typeface="Garet"/>
                <a:cs typeface="Century Gothic" panose="020B0502020202020204" charset="0"/>
                <a:sym typeface="Garet"/>
              </a:rPr>
              <a:t>Ran for 2 hours (standard is 24 hr), then scaled to a 24 hr equivalent.</a:t>
            </a:r>
            <a:endParaRPr lang="en-US" altLang="en-GB" sz="2000" b="1" spc="400">
              <a:solidFill>
                <a:srgbClr val="F6FCDF"/>
              </a:solidFill>
              <a:latin typeface="Century Gothic" panose="020B0502020202020204" charset="0"/>
              <a:ea typeface="Garet"/>
              <a:cs typeface="Century Gothic" panose="020B0502020202020204" charset="0"/>
              <a:sym typeface="Garet"/>
            </a:endParaRPr>
          </a:p>
          <a:p>
            <a:pPr marL="558800" lvl="1" indent="-342900" algn="l">
              <a:lnSpc>
                <a:spcPct val="130000"/>
              </a:lnSpc>
              <a:spcBef>
                <a:spcPts val="0"/>
              </a:spcBef>
              <a:spcAft>
                <a:spcPts val="0"/>
              </a:spcAft>
              <a:buFont typeface="Arial" panose="020B0604020202020204" pitchFamily="34" charset="0"/>
              <a:buChar char="•"/>
            </a:pPr>
            <a:endParaRPr lang="en-US" altLang="en-GB" sz="2000" b="1" spc="400">
              <a:solidFill>
                <a:srgbClr val="F6FCDF"/>
              </a:solidFill>
              <a:latin typeface="Century Gothic" panose="020B0502020202020204" charset="0"/>
              <a:ea typeface="Garet"/>
              <a:cs typeface="Century Gothic" panose="020B0502020202020204" charset="0"/>
              <a:sym typeface="Garet"/>
            </a:endParaRPr>
          </a:p>
          <a:p>
            <a:pPr marL="558800" lvl="1" indent="-342900" algn="l">
              <a:lnSpc>
                <a:spcPct val="130000"/>
              </a:lnSpc>
              <a:spcBef>
                <a:spcPts val="0"/>
              </a:spcBef>
              <a:spcAft>
                <a:spcPts val="0"/>
              </a:spcAft>
              <a:buFont typeface="Arial" panose="020B0604020202020204" pitchFamily="34" charset="0"/>
              <a:buChar char="•"/>
            </a:pPr>
            <a:r>
              <a:rPr lang="en-US" altLang="en-GB" sz="2000" b="1" spc="400">
                <a:solidFill>
                  <a:srgbClr val="F6FCDF"/>
                </a:solidFill>
                <a:latin typeface="Century Gothic" panose="020B0502020202020204" charset="0"/>
                <a:ea typeface="Garet"/>
                <a:cs typeface="Century Gothic" panose="020B0502020202020204" charset="0"/>
                <a:sym typeface="Garet"/>
              </a:rPr>
              <a:t>Goal: quantify the boundary pollutant load to assess infiltration.</a:t>
            </a:r>
            <a:endParaRPr lang="en-US" altLang="en-GB" sz="2000" b="1" spc="400">
              <a:solidFill>
                <a:srgbClr val="F6FCDF"/>
              </a:solidFill>
              <a:latin typeface="Century Gothic" panose="020B0502020202020204" charset="0"/>
              <a:ea typeface="Garet"/>
              <a:cs typeface="Century Gothic" panose="020B0502020202020204" charset="0"/>
              <a:sym typeface="Garet"/>
            </a:endParaRPr>
          </a:p>
        </p:txBody>
      </p:sp>
      <p:grpSp>
        <p:nvGrpSpPr>
          <p:cNvPr id="24" name="Group 9"/>
          <p:cNvGrpSpPr/>
          <p:nvPr/>
        </p:nvGrpSpPr>
        <p:grpSpPr>
          <a:xfrm rot="0">
            <a:off x="1267658" y="2781001"/>
            <a:ext cx="5246370" cy="5246370"/>
            <a:chOff x="0" y="0"/>
            <a:chExt cx="812800" cy="812800"/>
          </a:xfrm>
        </p:grpSpPr>
        <p:sp>
          <p:nvSpPr>
            <p:cNvPr id="25" name="Freeform 10"/>
            <p:cNvSpPr/>
            <p:nvPr/>
          </p:nvSpPr>
          <p:spPr>
            <a:xfrm>
              <a:off x="0" y="0"/>
              <a:ext cx="812800" cy="812800"/>
            </a:xfrm>
            <a:custGeom>
              <a:avLst/>
              <a:gdLst/>
              <a:ahLst/>
              <a:cxnLst/>
              <a:rect l="l" t="t" r="r" b="b"/>
              <a:pathLst>
                <a:path w="812800" h="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3"/>
              <a:stretch>
                <a:fillRect t="-39285" b="-39285"/>
              </a:stretch>
            </a:blipFill>
          </p:spPr>
        </p:sp>
      </p:grpSp>
      <p:grpSp>
        <p:nvGrpSpPr>
          <p:cNvPr id="26" name="Group 11"/>
          <p:cNvGrpSpPr/>
          <p:nvPr/>
        </p:nvGrpSpPr>
        <p:grpSpPr>
          <a:xfrm rot="0">
            <a:off x="4114662" y="5634355"/>
            <a:ext cx="2393016" cy="2393016"/>
            <a:chOff x="0" y="0"/>
            <a:chExt cx="812800" cy="812800"/>
          </a:xfrm>
        </p:grpSpPr>
        <p:sp>
          <p:nvSpPr>
            <p:cNvPr id="27" name="Freeform 12"/>
            <p:cNvSpPr/>
            <p:nvPr/>
          </p:nvSpPr>
          <p:spPr>
            <a:xfrm>
              <a:off x="0" y="0"/>
              <a:ext cx="812800" cy="812800"/>
            </a:xfrm>
            <a:custGeom>
              <a:avLst/>
              <a:gdLst/>
              <a:ahLst/>
              <a:cxnLst/>
              <a:rect l="l" t="t" r="r" b="b"/>
              <a:pathLst>
                <a:path w="812800" h="812800">
                  <a:moveTo>
                    <a:pt x="74410" y="0"/>
                  </a:moveTo>
                  <a:lnTo>
                    <a:pt x="738390" y="0"/>
                  </a:lnTo>
                  <a:cubicBezTo>
                    <a:pt x="779486" y="0"/>
                    <a:pt x="812800" y="33314"/>
                    <a:pt x="812800" y="74410"/>
                  </a:cubicBezTo>
                  <a:lnTo>
                    <a:pt x="812800" y="738390"/>
                  </a:lnTo>
                  <a:cubicBezTo>
                    <a:pt x="812800" y="779486"/>
                    <a:pt x="779486" y="812800"/>
                    <a:pt x="738390" y="812800"/>
                  </a:cubicBezTo>
                  <a:lnTo>
                    <a:pt x="74410" y="812800"/>
                  </a:lnTo>
                  <a:cubicBezTo>
                    <a:pt x="33314" y="812800"/>
                    <a:pt x="0" y="779486"/>
                    <a:pt x="0" y="738390"/>
                  </a:cubicBezTo>
                  <a:lnTo>
                    <a:pt x="0" y="74410"/>
                  </a:lnTo>
                  <a:cubicBezTo>
                    <a:pt x="0" y="33314"/>
                    <a:pt x="33314" y="0"/>
                    <a:pt x="74410" y="0"/>
                  </a:cubicBezTo>
                  <a:close/>
                </a:path>
              </a:pathLst>
            </a:custGeom>
            <a:blipFill>
              <a:blip r:embed="rId4"/>
              <a:stretch>
                <a:fillRect t="-16747" b="-16747"/>
              </a:stretch>
            </a:blipFill>
          </p:spPr>
        </p:sp>
      </p:grpSp>
      <p:sp>
        <p:nvSpPr>
          <p:cNvPr id="28" name="TextBox 16"/>
          <p:cNvSpPr txBox="1"/>
          <p:nvPr/>
        </p:nvSpPr>
        <p:spPr>
          <a:xfrm>
            <a:off x="1266825" y="8496300"/>
            <a:ext cx="5241290" cy="426720"/>
          </a:xfrm>
          <a:prstGeom prst="rect">
            <a:avLst/>
          </a:prstGeom>
        </p:spPr>
        <p:txBody>
          <a:bodyPr wrap="square" lIns="0" tIns="0" rIns="0" bIns="0" rtlCol="0" anchor="t">
            <a:spAutoFit/>
          </a:bodyPr>
          <a:p>
            <a:pPr algn="ctr">
              <a:lnSpc>
                <a:spcPts val="3330"/>
              </a:lnSpc>
            </a:pPr>
            <a:r>
              <a:rPr lang="en-US" sz="2400" b="1" spc="443">
                <a:solidFill>
                  <a:srgbClr val="F4F6FF"/>
                </a:solidFill>
                <a:latin typeface="Century Gothic" panose="020B0502020202020204" charset="0"/>
                <a:ea typeface="Garet"/>
                <a:cs typeface="Century Gothic" panose="020B0502020202020204" charset="0"/>
                <a:sym typeface="Garet"/>
              </a:rPr>
              <a:t>NITW MAIN GATE (HVS)</a:t>
            </a:r>
            <a:endParaRPr lang="en-US" sz="2400" b="1" spc="443">
              <a:solidFill>
                <a:srgbClr val="F4F6FF"/>
              </a:solidFill>
              <a:latin typeface="Century Gothic" panose="020B0502020202020204" charset="0"/>
              <a:ea typeface="Garet"/>
              <a:cs typeface="Century Gothic" panose="020B0502020202020204" charset="0"/>
              <a:sym typeface="Gare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sp>
        <p:nvSpPr>
          <p:cNvPr id="2" name="AutoShape 2"/>
          <p:cNvSpPr/>
          <p:nvPr/>
        </p:nvSpPr>
        <p:spPr>
          <a:xfrm>
            <a:off x="1143000" y="1638470"/>
            <a:ext cx="16230600" cy="0"/>
          </a:xfrm>
          <a:prstGeom prst="line">
            <a:avLst/>
          </a:prstGeom>
          <a:ln w="57150" cap="flat">
            <a:solidFill>
              <a:srgbClr val="859F3D"/>
            </a:solidFill>
            <a:prstDash val="solid"/>
            <a:headEnd type="oval" w="lg" len="lg"/>
            <a:tailEnd type="oval" w="lg" len="lg"/>
          </a:ln>
        </p:spPr>
      </p:sp>
      <p:grpSp>
        <p:nvGrpSpPr>
          <p:cNvPr id="3" name="Group 3"/>
          <p:cNvGrpSpPr/>
          <p:nvPr/>
        </p:nvGrpSpPr>
        <p:grpSpPr>
          <a:xfrm rot="0">
            <a:off x="1028700" y="2360295"/>
            <a:ext cx="10130790" cy="7094855"/>
            <a:chOff x="0" y="0"/>
            <a:chExt cx="3602110" cy="3237641"/>
          </a:xfrm>
        </p:grpSpPr>
        <p:sp>
          <p:nvSpPr>
            <p:cNvPr id="4" name="Freeform 4"/>
            <p:cNvSpPr/>
            <p:nvPr/>
          </p:nvSpPr>
          <p:spPr>
            <a:xfrm>
              <a:off x="0" y="0"/>
              <a:ext cx="3602110" cy="3237641"/>
            </a:xfrm>
            <a:custGeom>
              <a:avLst/>
              <a:gdLst/>
              <a:ahLst/>
              <a:cxnLst/>
              <a:rect l="l" t="t" r="r" b="b"/>
              <a:pathLst>
                <a:path w="3602110" h="3237641">
                  <a:moveTo>
                    <a:pt x="25286" y="0"/>
                  </a:moveTo>
                  <a:lnTo>
                    <a:pt x="3576824" y="0"/>
                  </a:lnTo>
                  <a:cubicBezTo>
                    <a:pt x="3583530" y="0"/>
                    <a:pt x="3589961" y="2664"/>
                    <a:pt x="3594704" y="7406"/>
                  </a:cubicBezTo>
                  <a:cubicBezTo>
                    <a:pt x="3599446" y="12148"/>
                    <a:pt x="3602110" y="18580"/>
                    <a:pt x="3602110" y="25286"/>
                  </a:cubicBezTo>
                  <a:lnTo>
                    <a:pt x="3602110" y="3212354"/>
                  </a:lnTo>
                  <a:cubicBezTo>
                    <a:pt x="3602110" y="3226320"/>
                    <a:pt x="3590789" y="3237641"/>
                    <a:pt x="3576824" y="3237641"/>
                  </a:cubicBezTo>
                  <a:lnTo>
                    <a:pt x="25286" y="3237641"/>
                  </a:lnTo>
                  <a:cubicBezTo>
                    <a:pt x="11321" y="3237641"/>
                    <a:pt x="0" y="3226320"/>
                    <a:pt x="0" y="3212354"/>
                  </a:cubicBezTo>
                  <a:lnTo>
                    <a:pt x="0" y="25286"/>
                  </a:lnTo>
                  <a:cubicBezTo>
                    <a:pt x="0" y="11321"/>
                    <a:pt x="11321" y="0"/>
                    <a:pt x="25286" y="0"/>
                  </a:cubicBezTo>
                  <a:close/>
                </a:path>
              </a:pathLst>
            </a:custGeom>
            <a:solidFill>
              <a:srgbClr val="859F3D"/>
            </a:solidFill>
          </p:spPr>
        </p:sp>
        <p:sp>
          <p:nvSpPr>
            <p:cNvPr id="5" name="TextBox 5"/>
            <p:cNvSpPr txBox="1"/>
            <p:nvPr/>
          </p:nvSpPr>
          <p:spPr>
            <a:xfrm>
              <a:off x="0" y="-57150"/>
              <a:ext cx="3602110" cy="3294791"/>
            </a:xfrm>
            <a:prstGeom prst="rect">
              <a:avLst/>
            </a:prstGeom>
          </p:spPr>
          <p:txBody>
            <a:bodyPr lIns="50800" tIns="50800" rIns="50800" bIns="50800" rtlCol="0" anchor="ctr"/>
            <a:lstStyle/>
            <a:p>
              <a:pPr algn="ctr">
                <a:lnSpc>
                  <a:spcPts val="3560"/>
                </a:lnSpc>
              </a:pPr>
              <a:endParaRPr>
                <a:latin typeface="Century Gothic" panose="020B0502020202020204" charset="0"/>
                <a:cs typeface="Century Gothic" panose="020B0502020202020204" charset="0"/>
              </a:endParaRPr>
            </a:p>
          </p:txBody>
        </p:sp>
      </p:grpSp>
      <p:grpSp>
        <p:nvGrpSpPr>
          <p:cNvPr id="6" name="Group 6"/>
          <p:cNvGrpSpPr/>
          <p:nvPr/>
        </p:nvGrpSpPr>
        <p:grpSpPr>
          <a:xfrm rot="0">
            <a:off x="11701145" y="2360295"/>
            <a:ext cx="5558155" cy="7094855"/>
            <a:chOff x="0" y="0"/>
            <a:chExt cx="1436199" cy="1290912"/>
          </a:xfrm>
        </p:grpSpPr>
        <p:sp>
          <p:nvSpPr>
            <p:cNvPr id="7" name="Freeform 7"/>
            <p:cNvSpPr/>
            <p:nvPr/>
          </p:nvSpPr>
          <p:spPr>
            <a:xfrm>
              <a:off x="0" y="0"/>
              <a:ext cx="1436199" cy="1290912"/>
            </a:xfrm>
            <a:custGeom>
              <a:avLst/>
              <a:gdLst/>
              <a:ahLst/>
              <a:cxnLst/>
              <a:rect l="l" t="t" r="r" b="b"/>
              <a:pathLst>
                <a:path w="1436199" h="1290912">
                  <a:moveTo>
                    <a:pt x="25287" y="0"/>
                  </a:moveTo>
                  <a:lnTo>
                    <a:pt x="1410912" y="0"/>
                  </a:lnTo>
                  <a:cubicBezTo>
                    <a:pt x="1424877" y="0"/>
                    <a:pt x="1436199" y="11321"/>
                    <a:pt x="1436199" y="25287"/>
                  </a:cubicBezTo>
                  <a:lnTo>
                    <a:pt x="1436199" y="1265625"/>
                  </a:lnTo>
                  <a:cubicBezTo>
                    <a:pt x="1436199" y="1272331"/>
                    <a:pt x="1433535" y="1278763"/>
                    <a:pt x="1428792" y="1283505"/>
                  </a:cubicBezTo>
                  <a:cubicBezTo>
                    <a:pt x="1424050" y="1288247"/>
                    <a:pt x="1417618" y="1290912"/>
                    <a:pt x="1410912" y="1290912"/>
                  </a:cubicBezTo>
                  <a:lnTo>
                    <a:pt x="25287" y="1290912"/>
                  </a:lnTo>
                  <a:cubicBezTo>
                    <a:pt x="11321" y="1290912"/>
                    <a:pt x="0" y="1279590"/>
                    <a:pt x="0" y="1265625"/>
                  </a:cubicBezTo>
                  <a:lnTo>
                    <a:pt x="0" y="25287"/>
                  </a:lnTo>
                  <a:cubicBezTo>
                    <a:pt x="0" y="18580"/>
                    <a:pt x="2664" y="12149"/>
                    <a:pt x="7406" y="7406"/>
                  </a:cubicBezTo>
                  <a:cubicBezTo>
                    <a:pt x="12149" y="2664"/>
                    <a:pt x="18580" y="0"/>
                    <a:pt x="25287" y="0"/>
                  </a:cubicBezTo>
                  <a:close/>
                </a:path>
              </a:pathLst>
            </a:custGeom>
            <a:solidFill>
              <a:srgbClr val="31511E"/>
            </a:solidFill>
          </p:spPr>
        </p:sp>
        <p:sp>
          <p:nvSpPr>
            <p:cNvPr id="8" name="TextBox 8"/>
            <p:cNvSpPr txBox="1"/>
            <p:nvPr/>
          </p:nvSpPr>
          <p:spPr>
            <a:xfrm>
              <a:off x="0" y="-57150"/>
              <a:ext cx="1436199" cy="1348062"/>
            </a:xfrm>
            <a:prstGeom prst="rect">
              <a:avLst/>
            </a:prstGeom>
          </p:spPr>
          <p:txBody>
            <a:bodyPr lIns="50800" tIns="50800" rIns="50800" bIns="50800" rtlCol="0" anchor="ctr"/>
            <a:lstStyle/>
            <a:p>
              <a:pPr algn="ctr">
                <a:lnSpc>
                  <a:spcPts val="3560"/>
                </a:lnSpc>
              </a:pPr>
              <a:endParaRPr>
                <a:latin typeface="Century Gothic" panose="020B0502020202020204" charset="0"/>
                <a:cs typeface="Century Gothic" panose="020B0502020202020204" charset="0"/>
              </a:endParaRPr>
            </a:p>
          </p:txBody>
        </p:sp>
      </p:grpSp>
      <p:sp>
        <p:nvSpPr>
          <p:cNvPr id="9" name="TextBox 9"/>
          <p:cNvSpPr txBox="1"/>
          <p:nvPr/>
        </p:nvSpPr>
        <p:spPr>
          <a:xfrm>
            <a:off x="1028700" y="190500"/>
            <a:ext cx="16230600" cy="1230630"/>
          </a:xfrm>
          <a:prstGeom prst="rect">
            <a:avLst/>
          </a:prstGeom>
        </p:spPr>
        <p:txBody>
          <a:bodyPr lIns="0" tIns="0" rIns="0" bIns="0" rtlCol="0" anchor="t">
            <a:spAutoFit/>
          </a:bodyPr>
          <a:lstStyle/>
          <a:p>
            <a:pPr marL="0" lvl="0" indent="0" algn="ctr">
              <a:lnSpc>
                <a:spcPts val="9600"/>
              </a:lnSpc>
            </a:pPr>
            <a:r>
              <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METHODOLOGY PART 3</a:t>
            </a:r>
            <a:endPar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2" name="TextBox 12"/>
          <p:cNvSpPr txBox="1"/>
          <p:nvPr/>
        </p:nvSpPr>
        <p:spPr>
          <a:xfrm>
            <a:off x="1028700" y="2727960"/>
            <a:ext cx="10130790" cy="502285"/>
          </a:xfrm>
          <a:prstGeom prst="rect">
            <a:avLst/>
          </a:prstGeom>
        </p:spPr>
        <p:txBody>
          <a:bodyPr wrap="square" lIns="0" tIns="0" rIns="0" bIns="0" rtlCol="0" anchor="t">
            <a:spAutoFit/>
          </a:bodyPr>
          <a:lstStyle/>
          <a:p>
            <a:pPr marL="0" lvl="0" indent="0" algn="ctr">
              <a:lnSpc>
                <a:spcPts val="3920"/>
              </a:lnSpc>
            </a:pPr>
            <a:r>
              <a:rPr lang="en-US" altLang="en-GB" sz="2800" b="1" spc="559">
                <a:solidFill>
                  <a:srgbClr val="1A1A19"/>
                </a:solidFill>
                <a:latin typeface="Century Gothic" panose="020B0502020202020204" charset="0"/>
                <a:ea typeface="Arimo Bold" panose="020B0704020202020204"/>
                <a:cs typeface="Century Gothic" panose="020B0502020202020204" charset="0"/>
                <a:sym typeface="Arimo Bold" panose="020B0704020202020204"/>
              </a:rPr>
              <a:t>Temtop‑Based Spatial Sampling Strategy</a:t>
            </a:r>
            <a:endParaRPr lang="en-US" altLang="en-GB" sz="2800" b="1" spc="559">
              <a:solidFill>
                <a:srgbClr val="1A1A19"/>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4" name="TextBox 14"/>
          <p:cNvSpPr txBox="1"/>
          <p:nvPr/>
        </p:nvSpPr>
        <p:spPr>
          <a:xfrm>
            <a:off x="1028700" y="3524885"/>
            <a:ext cx="10130790" cy="5559425"/>
          </a:xfrm>
          <a:prstGeom prst="rect">
            <a:avLst/>
          </a:prstGeom>
        </p:spPr>
        <p:txBody>
          <a:bodyPr lIns="0" tIns="0" rIns="0" bIns="0" rtlCol="0" anchor="t">
            <a:noAutofit/>
          </a:bodyPr>
          <a:lstStyle/>
          <a:p>
            <a:pPr marL="215900" lvl="1" indent="0" algn="l">
              <a:lnSpc>
                <a:spcPts val="3000"/>
              </a:lnSpc>
              <a:buFont typeface="Arial" panose="020B0604020202020204"/>
              <a:buNone/>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r>
              <a:rPr lang="en-US" altLang="en-GB" sz="2000" b="1" spc="400">
                <a:solidFill>
                  <a:srgbClr val="1A1A19"/>
                </a:solidFill>
                <a:latin typeface="Century Gothic" panose="020B0502020202020204" charset="0"/>
                <a:ea typeface="Garet"/>
                <a:cs typeface="Century Gothic" panose="020B0502020202020204" charset="0"/>
                <a:sym typeface="Garet"/>
              </a:rPr>
              <a:t>Targeted southeast‑facing buildings using wind data.</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r>
              <a:rPr lang="en-US" altLang="en-GB" sz="2000" b="1" spc="400">
                <a:solidFill>
                  <a:srgbClr val="1A1A19"/>
                </a:solidFill>
                <a:latin typeface="Century Gothic" panose="020B0502020202020204" charset="0"/>
                <a:ea typeface="Garet"/>
                <a:cs typeface="Century Gothic" panose="020B0502020202020204" charset="0"/>
                <a:sym typeface="Garet"/>
              </a:rPr>
              <a:t>Facility classes:</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673100" lvl="2" indent="0" algn="l">
              <a:lnSpc>
                <a:spcPts val="3000"/>
              </a:lnSpc>
              <a:buFont typeface="Arial" panose="020B0604020202020204" pitchFamily="34" charset="0"/>
              <a:buNone/>
            </a:pPr>
            <a:r>
              <a:rPr lang="en-US" altLang="en-GB" sz="2000" b="1" spc="400">
                <a:solidFill>
                  <a:srgbClr val="1A1A19"/>
                </a:solidFill>
                <a:latin typeface="Century Gothic" panose="020B0502020202020204" charset="0"/>
                <a:ea typeface="Garet"/>
                <a:cs typeface="Century Gothic" panose="020B0502020202020204" charset="0"/>
                <a:sym typeface="Garet"/>
              </a:rPr>
              <a:t>Closed Spaces (single 15 min reading)</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1016000" lvl="2" indent="-342900" algn="l">
              <a:lnSpc>
                <a:spcPts val="3000"/>
              </a:lnSpc>
              <a:buFont typeface="Arial" panose="020B0604020202020204" pitchFamily="34" charset="0"/>
              <a:buChar char="•"/>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673100" lvl="2" indent="0" algn="l">
              <a:lnSpc>
                <a:spcPts val="3000"/>
              </a:lnSpc>
              <a:buFont typeface="Arial" panose="020B0604020202020204" pitchFamily="34" charset="0"/>
              <a:buNone/>
            </a:pPr>
            <a:r>
              <a:rPr lang="en-US" altLang="en-GB" sz="2000" b="1" spc="400">
                <a:solidFill>
                  <a:srgbClr val="1A1A19"/>
                </a:solidFill>
                <a:latin typeface="Century Gothic" panose="020B0502020202020204" charset="0"/>
                <a:ea typeface="Garet"/>
                <a:cs typeface="Century Gothic" panose="020B0502020202020204" charset="0"/>
                <a:sym typeface="Garet"/>
              </a:rPr>
              <a:t>Open Spaces (average of ≥3 readings)</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1016000" lvl="2" indent="-342900" algn="l">
              <a:lnSpc>
                <a:spcPts val="3000"/>
              </a:lnSpc>
              <a:buFont typeface="Arial" panose="020B0604020202020204" pitchFamily="34" charset="0"/>
              <a:buChar char="•"/>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673100" lvl="2" indent="0" algn="l">
              <a:lnSpc>
                <a:spcPts val="3000"/>
              </a:lnSpc>
              <a:buFont typeface="Arial" panose="020B0604020202020204" pitchFamily="34" charset="0"/>
              <a:buNone/>
            </a:pPr>
            <a:r>
              <a:rPr lang="en-US" altLang="en-GB" sz="2000" b="1" spc="400">
                <a:solidFill>
                  <a:srgbClr val="1A1A19"/>
                </a:solidFill>
                <a:latin typeface="Century Gothic" panose="020B0502020202020204" charset="0"/>
                <a:ea typeface="Garet"/>
                <a:cs typeface="Century Gothic" panose="020B0502020202020204" charset="0"/>
                <a:sym typeface="Garet"/>
              </a:rPr>
              <a:t>Vertical Distribution (multi‑floor checks)</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r>
              <a:rPr lang="en-US" altLang="en-GB" sz="2000" b="1" spc="400">
                <a:solidFill>
                  <a:srgbClr val="1A1A19"/>
                </a:solidFill>
                <a:latin typeface="Century Gothic" panose="020B0502020202020204" charset="0"/>
                <a:ea typeface="Garet"/>
                <a:cs typeface="Century Gothic" panose="020B0502020202020204" charset="0"/>
                <a:sym typeface="Garet"/>
              </a:rPr>
              <a:t>Instrument: Temtop M2000 for quick snapshots.</a:t>
            </a:r>
            <a:endParaRPr lang="en-US" altLang="en-GB" sz="2000" b="1" spc="400">
              <a:solidFill>
                <a:srgbClr val="1A1A19"/>
              </a:solidFill>
              <a:latin typeface="Century Gothic" panose="020B0502020202020204" charset="0"/>
              <a:ea typeface="Garet"/>
              <a:cs typeface="Century Gothic" panose="020B0502020202020204" charset="0"/>
              <a:sym typeface="Garet"/>
            </a:endParaRPr>
          </a:p>
        </p:txBody>
      </p:sp>
      <p:grpSp>
        <p:nvGrpSpPr>
          <p:cNvPr id="25" name="Group 3"/>
          <p:cNvGrpSpPr/>
          <p:nvPr/>
        </p:nvGrpSpPr>
        <p:grpSpPr>
          <a:xfrm rot="0">
            <a:off x="11734800" y="2481580"/>
            <a:ext cx="5523865" cy="6879590"/>
            <a:chOff x="0" y="0"/>
            <a:chExt cx="3602110" cy="3237641"/>
          </a:xfrm>
        </p:grpSpPr>
        <p:sp>
          <p:nvSpPr>
            <p:cNvPr id="26" name="Freeform 4"/>
            <p:cNvSpPr/>
            <p:nvPr/>
          </p:nvSpPr>
          <p:spPr>
            <a:xfrm>
              <a:off x="0" y="0"/>
              <a:ext cx="3602110" cy="3237641"/>
            </a:xfrm>
            <a:custGeom>
              <a:avLst/>
              <a:gdLst/>
              <a:ahLst/>
              <a:cxnLst/>
              <a:rect l="l" t="t" r="r" b="b"/>
              <a:pathLst>
                <a:path w="3602110" h="3237641">
                  <a:moveTo>
                    <a:pt x="25286" y="0"/>
                  </a:moveTo>
                  <a:lnTo>
                    <a:pt x="3576824" y="0"/>
                  </a:lnTo>
                  <a:cubicBezTo>
                    <a:pt x="3583530" y="0"/>
                    <a:pt x="3589961" y="2664"/>
                    <a:pt x="3594704" y="7406"/>
                  </a:cubicBezTo>
                  <a:cubicBezTo>
                    <a:pt x="3599446" y="12148"/>
                    <a:pt x="3602110" y="18580"/>
                    <a:pt x="3602110" y="25286"/>
                  </a:cubicBezTo>
                  <a:lnTo>
                    <a:pt x="3602110" y="3212354"/>
                  </a:lnTo>
                  <a:cubicBezTo>
                    <a:pt x="3602110" y="3226320"/>
                    <a:pt x="3590789" y="3237641"/>
                    <a:pt x="3576824" y="3237641"/>
                  </a:cubicBezTo>
                  <a:lnTo>
                    <a:pt x="25286" y="3237641"/>
                  </a:lnTo>
                  <a:cubicBezTo>
                    <a:pt x="11321" y="3237641"/>
                    <a:pt x="0" y="3226320"/>
                    <a:pt x="0" y="3212354"/>
                  </a:cubicBezTo>
                  <a:lnTo>
                    <a:pt x="0" y="25286"/>
                  </a:lnTo>
                  <a:cubicBezTo>
                    <a:pt x="0" y="11321"/>
                    <a:pt x="11321" y="0"/>
                    <a:pt x="25286" y="0"/>
                  </a:cubicBezTo>
                  <a:close/>
                </a:path>
              </a:pathLst>
            </a:custGeom>
            <a:solidFill>
              <a:srgbClr val="859F3D"/>
            </a:solidFill>
          </p:spPr>
        </p:sp>
        <p:sp>
          <p:nvSpPr>
            <p:cNvPr id="27" name="TextBox 5"/>
            <p:cNvSpPr txBox="1"/>
            <p:nvPr/>
          </p:nvSpPr>
          <p:spPr>
            <a:xfrm>
              <a:off x="0" y="-57150"/>
              <a:ext cx="3602110" cy="3294791"/>
            </a:xfrm>
            <a:prstGeom prst="rect">
              <a:avLst/>
            </a:prstGeom>
          </p:spPr>
          <p:txBody>
            <a:bodyPr lIns="50800" tIns="50800" rIns="50800" bIns="50800" rtlCol="0" anchor="ctr"/>
            <a:p>
              <a:pPr algn="ctr">
                <a:lnSpc>
                  <a:spcPts val="3560"/>
                </a:lnSpc>
              </a:pPr>
              <a:endParaRPr>
                <a:latin typeface="Century Gothic" panose="020B0502020202020204" charset="0"/>
                <a:cs typeface="Century Gothic" panose="020B0502020202020204" charset="0"/>
              </a:endParaRPr>
            </a:p>
          </p:txBody>
        </p:sp>
      </p:grpSp>
      <p:grpSp>
        <p:nvGrpSpPr>
          <p:cNvPr id="28" name="Group 6"/>
          <p:cNvGrpSpPr/>
          <p:nvPr/>
        </p:nvGrpSpPr>
        <p:grpSpPr>
          <a:xfrm rot="0">
            <a:off x="11701145" y="2360295"/>
            <a:ext cx="5558155" cy="7094855"/>
            <a:chOff x="0" y="0"/>
            <a:chExt cx="1436199" cy="1290912"/>
          </a:xfrm>
        </p:grpSpPr>
        <p:sp>
          <p:nvSpPr>
            <p:cNvPr id="29" name="Freeform 7"/>
            <p:cNvSpPr/>
            <p:nvPr/>
          </p:nvSpPr>
          <p:spPr>
            <a:xfrm>
              <a:off x="0" y="0"/>
              <a:ext cx="1436199" cy="1290912"/>
            </a:xfrm>
            <a:custGeom>
              <a:avLst/>
              <a:gdLst/>
              <a:ahLst/>
              <a:cxnLst/>
              <a:rect l="l" t="t" r="r" b="b"/>
              <a:pathLst>
                <a:path w="1436199" h="1290912">
                  <a:moveTo>
                    <a:pt x="25287" y="0"/>
                  </a:moveTo>
                  <a:lnTo>
                    <a:pt x="1410912" y="0"/>
                  </a:lnTo>
                  <a:cubicBezTo>
                    <a:pt x="1424877" y="0"/>
                    <a:pt x="1436199" y="11321"/>
                    <a:pt x="1436199" y="25287"/>
                  </a:cubicBezTo>
                  <a:lnTo>
                    <a:pt x="1436199" y="1265625"/>
                  </a:lnTo>
                  <a:cubicBezTo>
                    <a:pt x="1436199" y="1272331"/>
                    <a:pt x="1433535" y="1278763"/>
                    <a:pt x="1428792" y="1283505"/>
                  </a:cubicBezTo>
                  <a:cubicBezTo>
                    <a:pt x="1424050" y="1288247"/>
                    <a:pt x="1417618" y="1290912"/>
                    <a:pt x="1410912" y="1290912"/>
                  </a:cubicBezTo>
                  <a:lnTo>
                    <a:pt x="25287" y="1290912"/>
                  </a:lnTo>
                  <a:cubicBezTo>
                    <a:pt x="11321" y="1290912"/>
                    <a:pt x="0" y="1279590"/>
                    <a:pt x="0" y="1265625"/>
                  </a:cubicBezTo>
                  <a:lnTo>
                    <a:pt x="0" y="25287"/>
                  </a:lnTo>
                  <a:cubicBezTo>
                    <a:pt x="0" y="18580"/>
                    <a:pt x="2664" y="12149"/>
                    <a:pt x="7406" y="7406"/>
                  </a:cubicBezTo>
                  <a:cubicBezTo>
                    <a:pt x="12149" y="2664"/>
                    <a:pt x="18580" y="0"/>
                    <a:pt x="25287" y="0"/>
                  </a:cubicBezTo>
                  <a:close/>
                </a:path>
              </a:pathLst>
            </a:custGeom>
            <a:solidFill>
              <a:srgbClr val="31511E"/>
            </a:solidFill>
          </p:spPr>
        </p:sp>
        <p:sp>
          <p:nvSpPr>
            <p:cNvPr id="30" name="TextBox 8"/>
            <p:cNvSpPr txBox="1"/>
            <p:nvPr/>
          </p:nvSpPr>
          <p:spPr>
            <a:xfrm>
              <a:off x="0" y="-57150"/>
              <a:ext cx="1436199" cy="1348062"/>
            </a:xfrm>
            <a:prstGeom prst="rect">
              <a:avLst/>
            </a:prstGeom>
          </p:spPr>
          <p:txBody>
            <a:bodyPr lIns="50800" tIns="50800" rIns="50800" bIns="50800" rtlCol="0" anchor="ctr"/>
            <a:p>
              <a:pPr algn="ctr">
                <a:lnSpc>
                  <a:spcPts val="3560"/>
                </a:lnSpc>
              </a:pPr>
              <a:endParaRPr>
                <a:latin typeface="Century Gothic" panose="020B0502020202020204" charset="0"/>
                <a:cs typeface="Century Gothic" panose="020B0502020202020204" charset="0"/>
              </a:endParaRPr>
            </a:p>
          </p:txBody>
        </p:sp>
      </p:grpSp>
      <p:pic>
        <p:nvPicPr>
          <p:cNvPr id="31" name="Picture 30" descr="new temtop"/>
          <p:cNvPicPr>
            <a:picLocks noChangeAspect="1"/>
          </p:cNvPicPr>
          <p:nvPr/>
        </p:nvPicPr>
        <p:blipFill>
          <a:blip r:embed="rId1"/>
          <a:srcRect l="5247" t="23958" r="8333" b="13542"/>
          <a:stretch>
            <a:fillRect/>
          </a:stretch>
        </p:blipFill>
        <p:spPr>
          <a:xfrm>
            <a:off x="11701145" y="2353945"/>
            <a:ext cx="2715895" cy="3675380"/>
          </a:xfrm>
          <a:prstGeom prst="rect">
            <a:avLst/>
          </a:prstGeom>
        </p:spPr>
      </p:pic>
      <p:pic>
        <p:nvPicPr>
          <p:cNvPr id="32" name="Picture 31" descr="temtop"/>
          <p:cNvPicPr>
            <a:picLocks noChangeAspect="1"/>
          </p:cNvPicPr>
          <p:nvPr/>
        </p:nvPicPr>
        <p:blipFill>
          <a:blip r:embed="rId2"/>
          <a:stretch>
            <a:fillRect/>
          </a:stretch>
        </p:blipFill>
        <p:spPr>
          <a:xfrm>
            <a:off x="14401800" y="2360295"/>
            <a:ext cx="2857500" cy="3668395"/>
          </a:xfrm>
          <a:prstGeom prst="rect">
            <a:avLst/>
          </a:prstGeom>
        </p:spPr>
      </p:pic>
      <p:pic>
        <p:nvPicPr>
          <p:cNvPr id="33" name="Picture 32" descr="WhatsApp Image 2025-04-04 at 15.07.58_edf9d510"/>
          <p:cNvPicPr>
            <a:picLocks noChangeAspect="1"/>
          </p:cNvPicPr>
          <p:nvPr/>
        </p:nvPicPr>
        <p:blipFill>
          <a:blip r:embed="rId3"/>
          <a:srcRect l="11809" t="5556" r="22618" b="43333"/>
          <a:stretch>
            <a:fillRect/>
          </a:stretch>
        </p:blipFill>
        <p:spPr>
          <a:xfrm>
            <a:off x="14401800" y="6028690"/>
            <a:ext cx="2857500" cy="3427095"/>
          </a:xfrm>
          <a:prstGeom prst="rect">
            <a:avLst/>
          </a:prstGeom>
        </p:spPr>
      </p:pic>
      <p:pic>
        <p:nvPicPr>
          <p:cNvPr id="34" name="Picture 33" descr="WhatsApp Image 2025-04-16 at 13.45.16_11e7b90d"/>
          <p:cNvPicPr>
            <a:picLocks noChangeAspect="1"/>
          </p:cNvPicPr>
          <p:nvPr/>
        </p:nvPicPr>
        <p:blipFill>
          <a:blip r:embed="rId4"/>
          <a:srcRect b="10185"/>
          <a:stretch>
            <a:fillRect/>
          </a:stretch>
        </p:blipFill>
        <p:spPr>
          <a:xfrm>
            <a:off x="11700510" y="6019800"/>
            <a:ext cx="2701290" cy="3435985"/>
          </a:xfrm>
          <a:prstGeom prst="rect">
            <a:avLst/>
          </a:prstGeom>
        </p:spPr>
      </p:pic>
      <p:sp>
        <p:nvSpPr>
          <p:cNvPr id="22" name="Freeform 22"/>
          <p:cNvSpPr/>
          <p:nvPr/>
        </p:nvSpPr>
        <p:spPr>
          <a:xfrm>
            <a:off x="16712717" y="9085188"/>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sp>
        <p:nvSpPr>
          <p:cNvPr id="2" name="AutoShape 2"/>
          <p:cNvSpPr/>
          <p:nvPr/>
        </p:nvSpPr>
        <p:spPr>
          <a:xfrm>
            <a:off x="1143000" y="1638470"/>
            <a:ext cx="16230600" cy="0"/>
          </a:xfrm>
          <a:prstGeom prst="line">
            <a:avLst/>
          </a:prstGeom>
          <a:ln w="57150" cap="flat">
            <a:solidFill>
              <a:srgbClr val="859F3D"/>
            </a:solidFill>
            <a:prstDash val="solid"/>
            <a:headEnd type="oval" w="lg" len="lg"/>
            <a:tailEnd type="oval" w="lg" len="lg"/>
          </a:ln>
        </p:spPr>
      </p:sp>
      <p:grpSp>
        <p:nvGrpSpPr>
          <p:cNvPr id="6" name="Group 6"/>
          <p:cNvGrpSpPr/>
          <p:nvPr/>
        </p:nvGrpSpPr>
        <p:grpSpPr>
          <a:xfrm rot="0">
            <a:off x="7078345" y="2448560"/>
            <a:ext cx="10180955" cy="7100570"/>
            <a:chOff x="0" y="0"/>
            <a:chExt cx="1436199" cy="1290912"/>
          </a:xfrm>
        </p:grpSpPr>
        <p:sp>
          <p:nvSpPr>
            <p:cNvPr id="7" name="Freeform 7"/>
            <p:cNvSpPr/>
            <p:nvPr/>
          </p:nvSpPr>
          <p:spPr>
            <a:xfrm>
              <a:off x="0" y="0"/>
              <a:ext cx="1436199" cy="1290912"/>
            </a:xfrm>
            <a:custGeom>
              <a:avLst/>
              <a:gdLst/>
              <a:ahLst/>
              <a:cxnLst/>
              <a:rect l="l" t="t" r="r" b="b"/>
              <a:pathLst>
                <a:path w="1436199" h="1290912">
                  <a:moveTo>
                    <a:pt x="25287" y="0"/>
                  </a:moveTo>
                  <a:lnTo>
                    <a:pt x="1410912" y="0"/>
                  </a:lnTo>
                  <a:cubicBezTo>
                    <a:pt x="1424877" y="0"/>
                    <a:pt x="1436199" y="11321"/>
                    <a:pt x="1436199" y="25287"/>
                  </a:cubicBezTo>
                  <a:lnTo>
                    <a:pt x="1436199" y="1265625"/>
                  </a:lnTo>
                  <a:cubicBezTo>
                    <a:pt x="1436199" y="1272331"/>
                    <a:pt x="1433535" y="1278763"/>
                    <a:pt x="1428792" y="1283505"/>
                  </a:cubicBezTo>
                  <a:cubicBezTo>
                    <a:pt x="1424050" y="1288247"/>
                    <a:pt x="1417618" y="1290912"/>
                    <a:pt x="1410912" y="1290912"/>
                  </a:cubicBezTo>
                  <a:lnTo>
                    <a:pt x="25287" y="1290912"/>
                  </a:lnTo>
                  <a:cubicBezTo>
                    <a:pt x="11321" y="1290912"/>
                    <a:pt x="0" y="1279590"/>
                    <a:pt x="0" y="1265625"/>
                  </a:cubicBezTo>
                  <a:lnTo>
                    <a:pt x="0" y="25287"/>
                  </a:lnTo>
                  <a:cubicBezTo>
                    <a:pt x="0" y="18580"/>
                    <a:pt x="2664" y="12149"/>
                    <a:pt x="7406" y="7406"/>
                  </a:cubicBezTo>
                  <a:cubicBezTo>
                    <a:pt x="12149" y="2664"/>
                    <a:pt x="18580" y="0"/>
                    <a:pt x="25287" y="0"/>
                  </a:cubicBezTo>
                  <a:close/>
                </a:path>
              </a:pathLst>
            </a:custGeom>
            <a:solidFill>
              <a:srgbClr val="31511E"/>
            </a:solidFill>
          </p:spPr>
        </p:sp>
        <p:sp>
          <p:nvSpPr>
            <p:cNvPr id="8" name="TextBox 8"/>
            <p:cNvSpPr txBox="1"/>
            <p:nvPr/>
          </p:nvSpPr>
          <p:spPr>
            <a:xfrm>
              <a:off x="0" y="-57150"/>
              <a:ext cx="1436199" cy="1348062"/>
            </a:xfrm>
            <a:prstGeom prst="rect">
              <a:avLst/>
            </a:prstGeom>
          </p:spPr>
          <p:txBody>
            <a:bodyPr lIns="50800" tIns="50800" rIns="50800" bIns="50800" rtlCol="0" anchor="ctr"/>
            <a:lstStyle/>
            <a:p>
              <a:pPr algn="ctr">
                <a:lnSpc>
                  <a:spcPts val="3560"/>
                </a:lnSpc>
              </a:pPr>
              <a:endParaRPr>
                <a:latin typeface="Century Gothic" panose="020B0502020202020204" charset="0"/>
                <a:cs typeface="Century Gothic" panose="020B0502020202020204" charset="0"/>
              </a:endParaRPr>
            </a:p>
          </p:txBody>
        </p:sp>
      </p:grpSp>
      <p:sp>
        <p:nvSpPr>
          <p:cNvPr id="9" name="TextBox 9"/>
          <p:cNvSpPr txBox="1"/>
          <p:nvPr/>
        </p:nvSpPr>
        <p:spPr>
          <a:xfrm>
            <a:off x="1028700" y="190500"/>
            <a:ext cx="16230600" cy="1230630"/>
          </a:xfrm>
          <a:prstGeom prst="rect">
            <a:avLst/>
          </a:prstGeom>
        </p:spPr>
        <p:txBody>
          <a:bodyPr lIns="0" tIns="0" rIns="0" bIns="0" rtlCol="0" anchor="t">
            <a:spAutoFit/>
          </a:bodyPr>
          <a:lstStyle/>
          <a:p>
            <a:pPr marL="0" lvl="0" indent="0" algn="ctr">
              <a:lnSpc>
                <a:spcPts val="9600"/>
              </a:lnSpc>
            </a:pPr>
            <a:r>
              <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METHODOLOGY PART 4</a:t>
            </a:r>
            <a:endPar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3" name="TextBox 13"/>
          <p:cNvSpPr txBox="1"/>
          <p:nvPr/>
        </p:nvSpPr>
        <p:spPr>
          <a:xfrm>
            <a:off x="7192645" y="2727960"/>
            <a:ext cx="10066655" cy="1005205"/>
          </a:xfrm>
          <a:prstGeom prst="rect">
            <a:avLst/>
          </a:prstGeom>
        </p:spPr>
        <p:txBody>
          <a:bodyPr wrap="square" lIns="0" tIns="0" rIns="0" bIns="0" rtlCol="0" anchor="t">
            <a:spAutoFit/>
          </a:bodyPr>
          <a:lstStyle/>
          <a:p>
            <a:pPr marL="0" lvl="0" indent="0" algn="ctr">
              <a:lnSpc>
                <a:spcPts val="3920"/>
              </a:lnSpc>
            </a:pPr>
            <a:r>
              <a:rPr lang="en-US" altLang="en-GB" sz="2800" b="1" spc="559">
                <a:solidFill>
                  <a:srgbClr val="F4F6FF"/>
                </a:solidFill>
                <a:latin typeface="Century Gothic" panose="020B0502020202020204" charset="0"/>
                <a:ea typeface="Arimo Bold" panose="020B0704020202020204"/>
                <a:cs typeface="Century Gothic" panose="020B0502020202020204" charset="0"/>
                <a:sym typeface="Arimo Bold" panose="020B0704020202020204"/>
              </a:rPr>
              <a:t>Occupancy‑Driven Sampling and Temporal Distribution</a:t>
            </a:r>
            <a:endParaRPr lang="en-US" altLang="en-GB" sz="2800" b="1" spc="559">
              <a:solidFill>
                <a:srgbClr val="F4F6F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5" name="TextBox 15"/>
          <p:cNvSpPr txBox="1"/>
          <p:nvPr/>
        </p:nvSpPr>
        <p:spPr>
          <a:xfrm>
            <a:off x="7344410" y="4222115"/>
            <a:ext cx="9801860" cy="4374515"/>
          </a:xfrm>
          <a:prstGeom prst="rect">
            <a:avLst/>
          </a:prstGeom>
        </p:spPr>
        <p:txBody>
          <a:bodyPr wrap="square" lIns="0" tIns="0" rIns="0" bIns="0" rtlCol="0" anchor="t">
            <a:noAutofit/>
          </a:bodyPr>
          <a:lstStyle/>
          <a:p>
            <a:pPr marL="558800" lvl="1" indent="-342900" algn="l">
              <a:lnSpc>
                <a:spcPts val="3000"/>
              </a:lnSpc>
              <a:buFont typeface="Arial" panose="020B0604020202020204" pitchFamily="34" charset="0"/>
              <a:buChar char="•"/>
            </a:pPr>
            <a:r>
              <a:rPr lang="en-US" altLang="en-GB" sz="2000" b="1" spc="400">
                <a:solidFill>
                  <a:srgbClr val="F4F6FF"/>
                </a:solidFill>
                <a:latin typeface="Century Gothic" panose="020B0502020202020204" charset="0"/>
                <a:ea typeface="Garet"/>
                <a:cs typeface="Century Gothic" panose="020B0502020202020204" charset="0"/>
                <a:sym typeface="Garet"/>
              </a:rPr>
              <a:t>Timed readings to match peak occupancy:</a:t>
            </a:r>
            <a:endParaRPr lang="en-US" altLang="en-GB" sz="2000" b="1" spc="400">
              <a:solidFill>
                <a:srgbClr val="F4F6FF"/>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endParaRPr lang="en-US" altLang="en-GB" sz="2000" b="1" spc="400">
              <a:solidFill>
                <a:srgbClr val="F4F6FF"/>
              </a:solidFill>
              <a:latin typeface="Century Gothic" panose="020B0502020202020204" charset="0"/>
              <a:ea typeface="Garet"/>
              <a:cs typeface="Century Gothic" panose="020B0502020202020204" charset="0"/>
              <a:sym typeface="Garet"/>
            </a:endParaRPr>
          </a:p>
          <a:p>
            <a:pPr marL="673100" lvl="2" indent="0" algn="l">
              <a:lnSpc>
                <a:spcPts val="3000"/>
              </a:lnSpc>
              <a:buFont typeface="Arial" panose="020B0604020202020204" pitchFamily="34" charset="0"/>
              <a:buNone/>
            </a:pPr>
            <a:r>
              <a:rPr lang="en-US" altLang="en-GB" sz="2000" b="1" spc="400">
                <a:solidFill>
                  <a:srgbClr val="F4F6FF"/>
                </a:solidFill>
                <a:latin typeface="Century Gothic" panose="020B0502020202020204" charset="0"/>
                <a:ea typeface="Garet"/>
                <a:cs typeface="Century Gothic" panose="020B0502020202020204" charset="0"/>
                <a:sym typeface="Garet"/>
              </a:rPr>
              <a:t>Dining halls at breakfast, lunch, dinner</a:t>
            </a:r>
            <a:endParaRPr lang="en-US" altLang="en-GB" sz="2000" b="1" spc="400">
              <a:solidFill>
                <a:srgbClr val="F4F6FF"/>
              </a:solidFill>
              <a:latin typeface="Century Gothic" panose="020B0502020202020204" charset="0"/>
              <a:ea typeface="Garet"/>
              <a:cs typeface="Century Gothic" panose="020B0502020202020204" charset="0"/>
              <a:sym typeface="Garet"/>
            </a:endParaRPr>
          </a:p>
          <a:p>
            <a:pPr marL="1016000" lvl="2" indent="-342900" algn="l">
              <a:lnSpc>
                <a:spcPts val="3000"/>
              </a:lnSpc>
              <a:buFont typeface="Arial" panose="020B0604020202020204" pitchFamily="34" charset="0"/>
              <a:buChar char="•"/>
            </a:pPr>
            <a:endParaRPr lang="en-US" altLang="en-GB" sz="2000" b="1" spc="400">
              <a:solidFill>
                <a:srgbClr val="F4F6FF"/>
              </a:solidFill>
              <a:latin typeface="Century Gothic" panose="020B0502020202020204" charset="0"/>
              <a:ea typeface="Garet"/>
              <a:cs typeface="Century Gothic" panose="020B0502020202020204" charset="0"/>
              <a:sym typeface="Garet"/>
            </a:endParaRPr>
          </a:p>
          <a:p>
            <a:pPr marL="673100" lvl="2" indent="0" algn="l">
              <a:lnSpc>
                <a:spcPts val="3000"/>
              </a:lnSpc>
              <a:buFont typeface="Arial" panose="020B0604020202020204" pitchFamily="34" charset="0"/>
              <a:buNone/>
            </a:pPr>
            <a:r>
              <a:rPr lang="en-US" altLang="en-GB" sz="2000" b="1" spc="400">
                <a:solidFill>
                  <a:srgbClr val="F4F6FF"/>
                </a:solidFill>
                <a:latin typeface="Century Gothic" panose="020B0502020202020204" charset="0"/>
                <a:ea typeface="Garet"/>
                <a:cs typeface="Century Gothic" panose="020B0502020202020204" charset="0"/>
                <a:sym typeface="Garet"/>
              </a:rPr>
              <a:t>Sports facilities on weekday vs. weekend</a:t>
            </a:r>
            <a:endParaRPr lang="en-US" altLang="en-GB" sz="2000" b="1" spc="400">
              <a:solidFill>
                <a:srgbClr val="F4F6FF"/>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endParaRPr lang="en-US" altLang="en-GB" sz="2000" b="1" spc="400">
              <a:solidFill>
                <a:srgbClr val="F4F6FF"/>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r>
              <a:rPr lang="en-US" altLang="en-GB" sz="2000" b="1" spc="400">
                <a:solidFill>
                  <a:srgbClr val="F4F6FF"/>
                </a:solidFill>
                <a:latin typeface="Century Gothic" panose="020B0502020202020204" charset="0"/>
                <a:ea typeface="Garet"/>
                <a:cs typeface="Century Gothic" panose="020B0502020202020204" charset="0"/>
                <a:sym typeface="Garet"/>
              </a:rPr>
              <a:t>For March 2025, converted 15 min snapshots into daily averages.</a:t>
            </a:r>
            <a:endParaRPr lang="en-US" altLang="en-GB" sz="2000" b="1" spc="400">
              <a:solidFill>
                <a:srgbClr val="F4F6FF"/>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endParaRPr lang="en-US" altLang="en-GB" sz="2000" b="1" spc="400">
              <a:solidFill>
                <a:srgbClr val="F4F6FF"/>
              </a:solidFill>
              <a:latin typeface="Century Gothic" panose="020B0502020202020204" charset="0"/>
              <a:ea typeface="Garet"/>
              <a:cs typeface="Century Gothic" panose="020B0502020202020204" charset="0"/>
              <a:sym typeface="Garet"/>
            </a:endParaRPr>
          </a:p>
          <a:p>
            <a:pPr marL="558800" lvl="1" indent="-342900" algn="l">
              <a:lnSpc>
                <a:spcPts val="3000"/>
              </a:lnSpc>
              <a:buFont typeface="Arial" panose="020B0604020202020204" pitchFamily="34" charset="0"/>
              <a:buChar char="•"/>
            </a:pPr>
            <a:r>
              <a:rPr lang="en-US" altLang="en-GB" sz="2000" b="1" spc="400">
                <a:solidFill>
                  <a:srgbClr val="F4F6FF"/>
                </a:solidFill>
                <a:latin typeface="Century Gothic" panose="020B0502020202020204" charset="0"/>
                <a:ea typeface="Garet"/>
                <a:cs typeface="Century Gothic" panose="020B0502020202020204" charset="0"/>
                <a:sym typeface="Garet"/>
              </a:rPr>
              <a:t>Spread sampling over 2–3 weeks to avoid short‑term biases.</a:t>
            </a:r>
            <a:endParaRPr lang="en-US" altLang="en-GB" sz="2000" b="1" spc="400">
              <a:solidFill>
                <a:srgbClr val="F4F6FF"/>
              </a:solidFill>
              <a:latin typeface="Century Gothic" panose="020B0502020202020204" charset="0"/>
              <a:ea typeface="Garet"/>
              <a:cs typeface="Century Gothic" panose="020B0502020202020204" charset="0"/>
              <a:sym typeface="Garet"/>
            </a:endParaRPr>
          </a:p>
        </p:txBody>
      </p:sp>
      <p:sp>
        <p:nvSpPr>
          <p:cNvPr id="22" name="Freeform 22"/>
          <p:cNvSpPr/>
          <p:nvPr/>
        </p:nvSpPr>
        <p:spPr>
          <a:xfrm>
            <a:off x="16712717" y="9085188"/>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24" name="Picture 8" descr="Screenshot (83)"/>
          <p:cNvPicPr>
            <a:picLocks noChangeAspect="1"/>
          </p:cNvPicPr>
          <p:nvPr/>
        </p:nvPicPr>
        <p:blipFill>
          <a:blip r:embed="rId3"/>
          <a:srcRect l="26237" t="186" r="8172" b="4804"/>
          <a:stretch>
            <a:fillRect/>
          </a:stretch>
        </p:blipFill>
        <p:spPr>
          <a:xfrm>
            <a:off x="1066800" y="2449195"/>
            <a:ext cx="5549900" cy="70999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444" b="-2444"/>
            </a:stretch>
          </a:blipFill>
        </p:spPr>
      </p:sp>
      <p:sp>
        <p:nvSpPr>
          <p:cNvPr id="3" name="AutoShape 3"/>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13" name="TextBox 13"/>
          <p:cNvSpPr txBox="1"/>
          <p:nvPr/>
        </p:nvSpPr>
        <p:spPr>
          <a:xfrm>
            <a:off x="0" y="230505"/>
            <a:ext cx="18264505" cy="1283970"/>
          </a:xfrm>
          <a:prstGeom prst="rect">
            <a:avLst/>
          </a:prstGeom>
        </p:spPr>
        <p:txBody>
          <a:bodyPr wrap="square" lIns="0" tIns="0" rIns="0" bIns="0" rtlCol="0" anchor="ctr" anchorCtr="0">
            <a:noAutofit/>
          </a:bodyPr>
          <a:lstStyle/>
          <a:p>
            <a:pPr marL="0" lvl="0" indent="0" algn="ctr">
              <a:lnSpc>
                <a:spcPts val="11200"/>
              </a:lnSpc>
            </a:pPr>
            <a:r>
              <a:rPr lang="en-US" sz="5100" b="1" spc="400">
                <a:solidFill>
                  <a:srgbClr val="859F3D"/>
                </a:solidFill>
                <a:latin typeface="Arimo Bold" panose="020B0704020202020204"/>
                <a:ea typeface="Arimo Bold" panose="020B0704020202020204"/>
                <a:cs typeface="Arimo Bold" panose="020B0704020202020204"/>
                <a:sym typeface="Arimo Bold" panose="020B0704020202020204"/>
              </a:rPr>
              <a:t>VARIOUS SAMPLES COLLECTED USING TEMTOP</a:t>
            </a:r>
            <a:endParaRPr lang="en-US" sz="5100" b="1" spc="400">
              <a:solidFill>
                <a:srgbClr val="859F3D"/>
              </a:solidFill>
              <a:latin typeface="Arimo Bold" panose="020B0704020202020204"/>
              <a:ea typeface="Arimo Bold" panose="020B0704020202020204"/>
              <a:cs typeface="Arimo Bold" panose="020B0704020202020204"/>
              <a:sym typeface="Arimo Bold" panose="020B0704020202020204"/>
            </a:endParaRPr>
          </a:p>
        </p:txBody>
      </p:sp>
      <p:pic>
        <p:nvPicPr>
          <p:cNvPr id="17" name="Picture 16" descr="Screenshot (89)"/>
          <p:cNvPicPr>
            <a:picLocks noChangeAspect="1"/>
          </p:cNvPicPr>
          <p:nvPr/>
        </p:nvPicPr>
        <p:blipFill>
          <a:blip r:embed="rId2"/>
          <a:srcRect l="2018" t="24444" r="53500" b="35556"/>
          <a:stretch>
            <a:fillRect/>
          </a:stretch>
        </p:blipFill>
        <p:spPr>
          <a:xfrm>
            <a:off x="1304925" y="1894205"/>
            <a:ext cx="7541895" cy="3620135"/>
          </a:xfrm>
          <a:prstGeom prst="rect">
            <a:avLst/>
          </a:prstGeom>
        </p:spPr>
      </p:pic>
      <p:pic>
        <p:nvPicPr>
          <p:cNvPr id="18" name="Picture 17" descr="Screenshot (90)"/>
          <p:cNvPicPr>
            <a:picLocks noChangeAspect="1"/>
          </p:cNvPicPr>
          <p:nvPr/>
        </p:nvPicPr>
        <p:blipFill>
          <a:blip r:embed="rId3"/>
          <a:srcRect l="2360" t="24154" r="53383" b="24443"/>
          <a:stretch>
            <a:fillRect/>
          </a:stretch>
        </p:blipFill>
        <p:spPr>
          <a:xfrm>
            <a:off x="9330690" y="1894205"/>
            <a:ext cx="7592695" cy="3620135"/>
          </a:xfrm>
          <a:prstGeom prst="rect">
            <a:avLst/>
          </a:prstGeom>
        </p:spPr>
      </p:pic>
      <p:pic>
        <p:nvPicPr>
          <p:cNvPr id="19" name="Picture 18" descr="Screenshot (91)"/>
          <p:cNvPicPr>
            <a:picLocks noChangeAspect="1"/>
          </p:cNvPicPr>
          <p:nvPr/>
        </p:nvPicPr>
        <p:blipFill>
          <a:blip r:embed="rId4"/>
          <a:srcRect l="1974" t="24145" r="53284" b="30237"/>
          <a:stretch>
            <a:fillRect/>
          </a:stretch>
        </p:blipFill>
        <p:spPr>
          <a:xfrm>
            <a:off x="1305560" y="5970270"/>
            <a:ext cx="7440930" cy="3440430"/>
          </a:xfrm>
          <a:prstGeom prst="rect">
            <a:avLst/>
          </a:prstGeom>
        </p:spPr>
      </p:pic>
      <p:pic>
        <p:nvPicPr>
          <p:cNvPr id="20" name="Picture 19" descr="Screenshot (92)"/>
          <p:cNvPicPr>
            <a:picLocks noChangeAspect="1"/>
          </p:cNvPicPr>
          <p:nvPr/>
        </p:nvPicPr>
        <p:blipFill>
          <a:blip r:embed="rId5"/>
          <a:srcRect l="1828" t="24912" r="53696" b="32846"/>
          <a:stretch>
            <a:fillRect/>
          </a:stretch>
        </p:blipFill>
        <p:spPr>
          <a:xfrm>
            <a:off x="9330690" y="5970270"/>
            <a:ext cx="7593330" cy="3441065"/>
          </a:xfrm>
          <a:prstGeom prst="rect">
            <a:avLst/>
          </a:prstGeom>
        </p:spPr>
      </p:pic>
      <p:sp>
        <p:nvSpPr>
          <p:cNvPr id="4" name="Freeform 4"/>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444" b="-2444"/>
            </a:stretch>
          </a:blipFill>
        </p:spPr>
      </p:sp>
      <p:sp>
        <p:nvSpPr>
          <p:cNvPr id="3" name="AutoShape 3"/>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4" name="Freeform 4"/>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Picture 18" descr="Health chart"/>
          <p:cNvPicPr>
            <a:picLocks noChangeAspect="1"/>
          </p:cNvPicPr>
          <p:nvPr/>
        </p:nvPicPr>
        <p:blipFill>
          <a:blip r:embed="rId4"/>
          <a:srcRect l="3724" t="10341" r="2798" b="10635"/>
          <a:stretch>
            <a:fillRect/>
          </a:stretch>
        </p:blipFill>
        <p:spPr>
          <a:xfrm>
            <a:off x="4263390" y="1943100"/>
            <a:ext cx="9761220" cy="7336790"/>
          </a:xfrm>
          <a:prstGeom prst="rect">
            <a:avLst/>
          </a:prstGeom>
          <a:ln w="28575">
            <a:solidFill>
              <a:schemeClr val="tx1"/>
            </a:solidFill>
          </a:ln>
        </p:spPr>
      </p:pic>
      <p:sp>
        <p:nvSpPr>
          <p:cNvPr id="6" name="Text Box 5"/>
          <p:cNvSpPr txBox="1"/>
          <p:nvPr/>
        </p:nvSpPr>
        <p:spPr>
          <a:xfrm>
            <a:off x="0" y="647700"/>
            <a:ext cx="18287365" cy="706755"/>
          </a:xfrm>
          <a:prstGeom prst="rect">
            <a:avLst/>
          </a:prstGeom>
          <a:noFill/>
        </p:spPr>
        <p:txBody>
          <a:bodyPr wrap="square" rtlCol="0">
            <a:spAutoFit/>
          </a:bodyPr>
          <a:p>
            <a:pPr algn="ctr"/>
            <a:r>
              <a:rPr lang="en-US" altLang="en-GB" sz="4000" b="1">
                <a:solidFill>
                  <a:srgbClr val="859F3D"/>
                </a:solidFill>
                <a:latin typeface="Century Gothic" panose="020B0502020202020204" charset="0"/>
                <a:cs typeface="Century Gothic" panose="020B0502020202020204" charset="0"/>
              </a:rPr>
              <a:t>PARAMETERS AND THEIR HEALTH IMPLICATIONS (AS PER WHO GUIDELINES)</a:t>
            </a:r>
            <a:endParaRPr lang="en-US" altLang="en-GB" sz="4000" b="1">
              <a:solidFill>
                <a:srgbClr val="859F3D"/>
              </a:solidFill>
              <a:latin typeface="Century Gothic" panose="020B0502020202020204" charset="0"/>
              <a:cs typeface="Century Gothic" panose="020B0502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sp>
        <p:nvSpPr>
          <p:cNvPr id="3" name="Freeform 3"/>
          <p:cNvSpPr/>
          <p:nvPr/>
        </p:nvSpPr>
        <p:spPr>
          <a:xfrm>
            <a:off x="-5080" y="0"/>
            <a:ext cx="18293080" cy="10287000"/>
          </a:xfrm>
          <a:custGeom>
            <a:avLst/>
            <a:gdLst/>
            <a:ahLst/>
            <a:cxnLst/>
            <a:rect l="l" t="t" r="r" b="b"/>
            <a:pathLst>
              <a:path w="4083772" h="2709333">
                <a:moveTo>
                  <a:pt x="0" y="0"/>
                </a:moveTo>
                <a:lnTo>
                  <a:pt x="4083772" y="0"/>
                </a:lnTo>
                <a:lnTo>
                  <a:pt x="4083772" y="2709333"/>
                </a:lnTo>
                <a:lnTo>
                  <a:pt x="0" y="2709333"/>
                </a:lnTo>
                <a:close/>
              </a:path>
            </a:pathLst>
          </a:custGeom>
          <a:solidFill>
            <a:srgbClr val="31511E"/>
          </a:solidFill>
        </p:spPr>
      </p:sp>
      <p:sp>
        <p:nvSpPr>
          <p:cNvPr id="8" name="Freeform 8"/>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AutoShape 9"/>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13" name="Text Box 12"/>
          <p:cNvSpPr txBox="1"/>
          <p:nvPr/>
        </p:nvSpPr>
        <p:spPr>
          <a:xfrm>
            <a:off x="825500" y="2933700"/>
            <a:ext cx="16716375" cy="3630930"/>
          </a:xfrm>
          <a:prstGeom prst="rect">
            <a:avLst/>
          </a:prstGeom>
          <a:noFill/>
        </p:spPr>
        <p:txBody>
          <a:bodyPr wrap="square" rtlCol="0">
            <a:spAutoFit/>
          </a:bodyPr>
          <a:p>
            <a:pPr algn="ctr"/>
            <a:r>
              <a:rPr lang="en-US" altLang="en-GB" sz="11500" b="1">
                <a:solidFill>
                  <a:srgbClr val="F6FCDF"/>
                </a:solidFill>
                <a:latin typeface="Century Gothic" panose="020B0502020202020204" charset="0"/>
                <a:cs typeface="Century Gothic" panose="020B0502020202020204" charset="0"/>
              </a:rPr>
              <a:t>RESULTS &amp; OBSERVATIONS</a:t>
            </a:r>
            <a:endParaRPr lang="en-US" altLang="en-GB" sz="11500" b="1">
              <a:solidFill>
                <a:srgbClr val="F6FCDF"/>
              </a:solidFill>
              <a:latin typeface="Century Gothic" panose="020B0502020202020204" charset="0"/>
              <a:cs typeface="Century Gothic" panose="020B0502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sp>
        <p:nvSpPr>
          <p:cNvPr id="18" name="Rectangles 17"/>
          <p:cNvSpPr/>
          <p:nvPr/>
        </p:nvSpPr>
        <p:spPr>
          <a:xfrm>
            <a:off x="19685" y="-113665"/>
            <a:ext cx="9079865" cy="1056322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
        <p:nvSpPr>
          <p:cNvPr id="6" name="TextBox 6"/>
          <p:cNvSpPr txBox="1"/>
          <p:nvPr/>
        </p:nvSpPr>
        <p:spPr>
          <a:xfrm>
            <a:off x="19685" y="491490"/>
            <a:ext cx="9080500" cy="2031365"/>
          </a:xfrm>
          <a:prstGeom prst="rect">
            <a:avLst/>
          </a:prstGeom>
        </p:spPr>
        <p:txBody>
          <a:bodyPr wrap="square" lIns="0" tIns="0" rIns="0" bIns="0" rtlCol="0" anchor="t">
            <a:spAutoFit/>
          </a:bodyPr>
          <a:lstStyle/>
          <a:p>
            <a:pPr marL="0" lvl="0" indent="0" algn="ctr">
              <a:lnSpc>
                <a:spcPts val="5280"/>
              </a:lnSpc>
            </a:pPr>
            <a:r>
              <a:rPr lang="en-US" altLang="en-GB" sz="40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PM 2.5 &amp; PM 10 Concentration Trends: NIT Warangal vs Balasamudram</a:t>
            </a:r>
            <a:endParaRPr lang="en-US" altLang="en-GB" sz="40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7" name="TextBox 7"/>
          <p:cNvSpPr txBox="1"/>
          <p:nvPr/>
        </p:nvSpPr>
        <p:spPr>
          <a:xfrm>
            <a:off x="502920" y="3315335"/>
            <a:ext cx="8112760" cy="6205220"/>
          </a:xfrm>
          <a:prstGeom prst="rect">
            <a:avLst/>
          </a:prstGeom>
        </p:spPr>
        <p:txBody>
          <a:bodyPr wrap="square" lIns="0" tIns="0" rIns="0" bIns="0" rtlCol="0" anchor="t">
            <a:noAutofit/>
          </a:bodyPr>
          <a:lstStyle/>
          <a:p>
            <a:pPr marL="342900" indent="-342900" algn="just">
              <a:lnSpc>
                <a:spcPts val="2850"/>
              </a:lnSpc>
              <a:buFont typeface="Wingdings" panose="05000000000000000000" charset="0"/>
              <a:buChar char="v"/>
            </a:pPr>
            <a:r>
              <a:rPr lang="en-US" altLang="en-GB" sz="2400" spc="190">
                <a:solidFill>
                  <a:srgbClr val="F6FCDF"/>
                </a:solidFill>
                <a:latin typeface="Century Gothic" panose="020B0502020202020204" charset="0"/>
                <a:ea typeface="Garet"/>
                <a:cs typeface="Century Gothic" panose="020B0502020202020204" charset="0"/>
                <a:sym typeface="Garet"/>
              </a:rPr>
              <a:t>Both sites exceeded WHO standards for PM 2.5 and PM 10, indicating shared regional pollution sources.</a:t>
            </a:r>
            <a:endParaRPr lang="en-US" altLang="en-GB" sz="2400" spc="190">
              <a:solidFill>
                <a:srgbClr val="F6FCDF"/>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rgbClr val="F6FCDF"/>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2400" spc="190">
                <a:solidFill>
                  <a:srgbClr val="F6FCDF"/>
                </a:solidFill>
                <a:latin typeface="Century Gothic" panose="020B0502020202020204" charset="0"/>
                <a:ea typeface="Garet"/>
                <a:cs typeface="Century Gothic" panose="020B0502020202020204" charset="0"/>
                <a:sym typeface="Garet"/>
              </a:rPr>
              <a:t>PM 2.5 levels showed strong similarity, highlighting fine particulate infiltration from urban and transport emissions.</a:t>
            </a:r>
            <a:endParaRPr lang="en-US" altLang="en-GB" sz="2400" spc="190">
              <a:solidFill>
                <a:srgbClr val="F6FCDF"/>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rgbClr val="F6FCDF"/>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2400" spc="190">
                <a:solidFill>
                  <a:srgbClr val="F6FCDF"/>
                </a:solidFill>
                <a:latin typeface="Century Gothic" panose="020B0502020202020204" charset="0"/>
                <a:ea typeface="Garet"/>
                <a:cs typeface="Century Gothic" panose="020B0502020202020204" charset="0"/>
                <a:sym typeface="Garet"/>
              </a:rPr>
              <a:t>PM 10 levels were consistently higher in Balasamudram due to traffic, construction, and urban dust, while the campus benefited from green cover and distance from direct sources.</a:t>
            </a:r>
            <a:endParaRPr lang="en-US" altLang="en-GB" sz="2400" spc="190">
              <a:solidFill>
                <a:srgbClr val="F6FCDF"/>
              </a:solidFill>
              <a:latin typeface="Century Gothic" panose="020B0502020202020204" charset="0"/>
              <a:ea typeface="Garet"/>
              <a:cs typeface="Century Gothic" panose="020B0502020202020204" charset="0"/>
              <a:sym typeface="Garet"/>
            </a:endParaRPr>
          </a:p>
        </p:txBody>
      </p:sp>
      <p:pic>
        <p:nvPicPr>
          <p:cNvPr id="16" name="Picture 12" descr="Screenshot (38)"/>
          <p:cNvPicPr>
            <a:picLocks noChangeAspect="1"/>
          </p:cNvPicPr>
          <p:nvPr/>
        </p:nvPicPr>
        <p:blipFill>
          <a:blip r:embed="rId1"/>
          <a:stretch>
            <a:fillRect/>
          </a:stretch>
        </p:blipFill>
        <p:spPr>
          <a:xfrm>
            <a:off x="9525000" y="5144135"/>
            <a:ext cx="8266430" cy="4724400"/>
          </a:xfrm>
          <a:prstGeom prst="rect">
            <a:avLst/>
          </a:prstGeom>
          <a:ln>
            <a:solidFill>
              <a:schemeClr val="tx1"/>
            </a:solidFill>
          </a:ln>
        </p:spPr>
      </p:pic>
      <p:pic>
        <p:nvPicPr>
          <p:cNvPr id="17" name="Picture 17" descr="Screenshot (37)"/>
          <p:cNvPicPr>
            <a:picLocks noChangeAspect="1"/>
          </p:cNvPicPr>
          <p:nvPr/>
        </p:nvPicPr>
        <p:blipFill>
          <a:blip r:embed="rId2"/>
          <a:stretch>
            <a:fillRect/>
          </a:stretch>
        </p:blipFill>
        <p:spPr>
          <a:xfrm>
            <a:off x="9525000" y="342900"/>
            <a:ext cx="8266430" cy="4801235"/>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sp>
        <p:nvSpPr>
          <p:cNvPr id="18" name="Rectangles 17"/>
          <p:cNvSpPr/>
          <p:nvPr/>
        </p:nvSpPr>
        <p:spPr>
          <a:xfrm>
            <a:off x="19685" y="-113665"/>
            <a:ext cx="9079865" cy="1056322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
        <p:nvSpPr>
          <p:cNvPr id="6" name="TextBox 6"/>
          <p:cNvSpPr txBox="1"/>
          <p:nvPr/>
        </p:nvSpPr>
        <p:spPr>
          <a:xfrm>
            <a:off x="19685" y="491490"/>
            <a:ext cx="9089390" cy="1353820"/>
          </a:xfrm>
          <a:prstGeom prst="rect">
            <a:avLst/>
          </a:prstGeom>
        </p:spPr>
        <p:txBody>
          <a:bodyPr wrap="square" lIns="0" tIns="0" rIns="0" bIns="0" rtlCol="0" anchor="t">
            <a:spAutoFit/>
          </a:bodyPr>
          <a:lstStyle/>
          <a:p>
            <a:pPr marL="0" lvl="0" indent="0" algn="ctr">
              <a:lnSpc>
                <a:spcPts val="5280"/>
              </a:lnSpc>
            </a:pPr>
            <a:r>
              <a:rPr lang="en-US" altLang="en-GB" sz="40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Ambient AQI Trends: NIT Warangal vs Balasamudram</a:t>
            </a:r>
            <a:endParaRPr lang="en-US" altLang="en-GB" sz="40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7" name="TextBox 7"/>
          <p:cNvSpPr txBox="1"/>
          <p:nvPr/>
        </p:nvSpPr>
        <p:spPr>
          <a:xfrm>
            <a:off x="502920" y="3315335"/>
            <a:ext cx="8112760" cy="4191000"/>
          </a:xfrm>
          <a:prstGeom prst="rect">
            <a:avLst/>
          </a:prstGeom>
        </p:spPr>
        <p:txBody>
          <a:bodyPr wrap="square" lIns="0" tIns="0" rIns="0" bIns="0" rtlCol="0" anchor="t">
            <a:noAutofit/>
          </a:bodyPr>
          <a:lstStyle/>
          <a:p>
            <a:pPr marL="342900" indent="-342900" algn="just">
              <a:lnSpc>
                <a:spcPts val="2850"/>
              </a:lnSpc>
              <a:buFont typeface="Wingdings" panose="05000000000000000000" charset="0"/>
              <a:buChar char="v"/>
            </a:pPr>
            <a:r>
              <a:rPr lang="en-US" altLang="en-GB" sz="2400" spc="190">
                <a:solidFill>
                  <a:srgbClr val="F6FCDF"/>
                </a:solidFill>
                <a:latin typeface="Century Gothic" panose="020B0502020202020204" charset="0"/>
                <a:ea typeface="Garet"/>
                <a:cs typeface="Century Gothic" panose="020B0502020202020204" charset="0"/>
                <a:sym typeface="Garet"/>
              </a:rPr>
              <a:t>AQI trends consistently breached WHO safe limits at both locations.</a:t>
            </a:r>
            <a:endParaRPr lang="en-US" altLang="en-GB" sz="2400" spc="190">
              <a:solidFill>
                <a:srgbClr val="F6FCDF"/>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rgbClr val="F6FCDF"/>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2400" spc="190">
                <a:solidFill>
                  <a:srgbClr val="F6FCDF"/>
                </a:solidFill>
                <a:latin typeface="Century Gothic" panose="020B0502020202020204" charset="0"/>
                <a:ea typeface="Garet"/>
                <a:cs typeface="Century Gothic" panose="020B0502020202020204" charset="0"/>
                <a:sym typeface="Garet"/>
              </a:rPr>
              <a:t>High correlation between AQI patterns at both sites signals common pollution origins.</a:t>
            </a:r>
            <a:endParaRPr lang="en-US" altLang="en-GB" sz="2400" spc="190">
              <a:solidFill>
                <a:srgbClr val="F6FCDF"/>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rgbClr val="F6FCDF"/>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2400" spc="190">
                <a:solidFill>
                  <a:srgbClr val="F6FCDF"/>
                </a:solidFill>
                <a:latin typeface="Century Gothic" panose="020B0502020202020204" charset="0"/>
                <a:ea typeface="Garet"/>
                <a:cs typeface="Century Gothic" panose="020B0502020202020204" charset="0"/>
                <a:sym typeface="Garet"/>
              </a:rPr>
              <a:t>Campus location offers partial mitigation but not immunity from regional air quality degradation.</a:t>
            </a:r>
            <a:endParaRPr lang="en-US" altLang="en-GB" sz="2400" spc="190">
              <a:solidFill>
                <a:srgbClr val="F6FCDF"/>
              </a:solidFill>
              <a:latin typeface="Century Gothic" panose="020B0502020202020204" charset="0"/>
              <a:ea typeface="Garet"/>
              <a:cs typeface="Century Gothic" panose="020B0502020202020204" charset="0"/>
              <a:sym typeface="Garet"/>
            </a:endParaRPr>
          </a:p>
        </p:txBody>
      </p:sp>
      <p:pic>
        <p:nvPicPr>
          <p:cNvPr id="11" name="Picture 11" descr="Screenshot (36)"/>
          <p:cNvPicPr>
            <a:picLocks noChangeAspect="1"/>
          </p:cNvPicPr>
          <p:nvPr/>
        </p:nvPicPr>
        <p:blipFill>
          <a:blip r:embed="rId1"/>
          <a:srcRect t="98" b="612"/>
          <a:stretch>
            <a:fillRect/>
          </a:stretch>
        </p:blipFill>
        <p:spPr>
          <a:xfrm>
            <a:off x="9510395" y="2248535"/>
            <a:ext cx="8307070" cy="5257800"/>
          </a:xfrm>
          <a:prstGeom prst="rect">
            <a:avLst/>
          </a:prstGeom>
          <a:ln>
            <a:solidFill>
              <a:schemeClr val="tx1"/>
            </a:solidFill>
          </a:ln>
        </p:spPr>
      </p:pic>
      <p:sp>
        <p:nvSpPr>
          <p:cNvPr id="2" name="Freeform 16"/>
          <p:cNvSpPr/>
          <p:nvPr/>
        </p:nvSpPr>
        <p:spPr>
          <a:xfrm>
            <a:off x="16832514" y="8573295"/>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17"/>
          <p:cNvSpPr/>
          <p:nvPr/>
        </p:nvSpPr>
        <p:spPr>
          <a:xfrm>
            <a:off x="13934084" y="9707398"/>
            <a:ext cx="4673716" cy="0"/>
          </a:xfrm>
          <a:prstGeom prst="line">
            <a:avLst/>
          </a:prstGeom>
          <a:ln w="38100" cap="flat">
            <a:solidFill>
              <a:srgbClr val="FFFFFF"/>
            </a:solidFill>
            <a:prstDash val="solid"/>
            <a:headEnd type="oval" w="lg" len="lg"/>
            <a:tailEnd type="oval" w="lg" len="lg"/>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6FF"/>
        </a:solidFill>
        <a:effectLst/>
      </p:bgPr>
    </p:bg>
    <p:spTree>
      <p:nvGrpSpPr>
        <p:cNvPr id="1" name=""/>
        <p:cNvGrpSpPr/>
        <p:nvPr/>
      </p:nvGrpSpPr>
      <p:grpSpPr>
        <a:xfrm>
          <a:off x="0" y="0"/>
          <a:ext cx="0" cy="0"/>
          <a:chOff x="0" y="0"/>
          <a:chExt cx="0" cy="0"/>
        </a:xfrm>
      </p:grpSpPr>
      <p:sp>
        <p:nvSpPr>
          <p:cNvPr id="2" name="AutoShape 2"/>
          <p:cNvSpPr/>
          <p:nvPr/>
        </p:nvSpPr>
        <p:spPr>
          <a:xfrm flipV="1">
            <a:off x="10887651" y="9729357"/>
            <a:ext cx="7754706" cy="0"/>
          </a:xfrm>
          <a:prstGeom prst="line">
            <a:avLst/>
          </a:prstGeom>
          <a:ln w="38100" cap="flat">
            <a:solidFill>
              <a:srgbClr val="31511E"/>
            </a:solidFill>
            <a:prstDash val="solid"/>
            <a:headEnd type="oval" w="lg" len="lg"/>
            <a:tailEnd type="oval" w="lg" len="lg"/>
          </a:ln>
        </p:spPr>
      </p:sp>
      <p:sp>
        <p:nvSpPr>
          <p:cNvPr id="3" name="Freeform 3"/>
          <p:cNvSpPr/>
          <p:nvPr/>
        </p:nvSpPr>
        <p:spPr>
          <a:xfrm>
            <a:off x="16116992" y="8768193"/>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9991981" y="510355"/>
            <a:ext cx="3493453" cy="3624231"/>
            <a:chOff x="0" y="0"/>
            <a:chExt cx="1122769" cy="1164800"/>
          </a:xfrm>
        </p:grpSpPr>
        <p:sp>
          <p:nvSpPr>
            <p:cNvPr id="5" name="Freeform 5"/>
            <p:cNvSpPr/>
            <p:nvPr/>
          </p:nvSpPr>
          <p:spPr>
            <a:xfrm>
              <a:off x="0" y="0"/>
              <a:ext cx="1122769" cy="1164800"/>
            </a:xfrm>
            <a:custGeom>
              <a:avLst/>
              <a:gdLst/>
              <a:ahLst/>
              <a:cxnLst/>
              <a:rect l="l" t="t" r="r" b="b"/>
              <a:pathLst>
                <a:path w="1122769" h="1164800">
                  <a:moveTo>
                    <a:pt x="50971" y="0"/>
                  </a:moveTo>
                  <a:lnTo>
                    <a:pt x="1071798" y="0"/>
                  </a:lnTo>
                  <a:cubicBezTo>
                    <a:pt x="1099949" y="0"/>
                    <a:pt x="1122769" y="22820"/>
                    <a:pt x="1122769" y="50971"/>
                  </a:cubicBezTo>
                  <a:lnTo>
                    <a:pt x="1122769" y="1113829"/>
                  </a:lnTo>
                  <a:cubicBezTo>
                    <a:pt x="1122769" y="1141980"/>
                    <a:pt x="1099949" y="1164800"/>
                    <a:pt x="1071798" y="1164800"/>
                  </a:cubicBezTo>
                  <a:lnTo>
                    <a:pt x="50971" y="1164800"/>
                  </a:lnTo>
                  <a:cubicBezTo>
                    <a:pt x="22820" y="1164800"/>
                    <a:pt x="0" y="1141980"/>
                    <a:pt x="0" y="1113829"/>
                  </a:cubicBezTo>
                  <a:lnTo>
                    <a:pt x="0" y="50971"/>
                  </a:lnTo>
                  <a:cubicBezTo>
                    <a:pt x="0" y="22820"/>
                    <a:pt x="22820" y="0"/>
                    <a:pt x="50971" y="0"/>
                  </a:cubicBezTo>
                  <a:close/>
                </a:path>
              </a:pathLst>
            </a:custGeom>
            <a:blipFill>
              <a:blip r:embed="rId3"/>
              <a:stretch>
                <a:fillRect t="-14339" b="-14339"/>
              </a:stretch>
            </a:blipFill>
          </p:spPr>
        </p:sp>
      </p:grpSp>
      <p:sp>
        <p:nvSpPr>
          <p:cNvPr id="6" name="TextBox 6"/>
          <p:cNvSpPr txBox="1"/>
          <p:nvPr/>
        </p:nvSpPr>
        <p:spPr>
          <a:xfrm>
            <a:off x="482675" y="491305"/>
            <a:ext cx="9261948" cy="1352550"/>
          </a:xfrm>
          <a:prstGeom prst="rect">
            <a:avLst/>
          </a:prstGeom>
        </p:spPr>
        <p:txBody>
          <a:bodyPr lIns="0" tIns="0" rIns="0" bIns="0" rtlCol="0" anchor="t">
            <a:spAutoFit/>
          </a:bodyPr>
          <a:lstStyle/>
          <a:p>
            <a:pPr marL="0" lvl="0" indent="0" algn="l">
              <a:lnSpc>
                <a:spcPts val="5280"/>
              </a:lnSpc>
            </a:pPr>
            <a:r>
              <a:rPr lang="en-US" sz="4400" b="1" spc="220">
                <a:solidFill>
                  <a:schemeClr val="tx1"/>
                </a:solidFill>
                <a:latin typeface="Arimo Bold" panose="020B0704020202020204"/>
                <a:ea typeface="Arimo Bold" panose="020B0704020202020204"/>
                <a:cs typeface="Arimo Bold" panose="020B0704020202020204"/>
                <a:sym typeface="Arimo Bold" panose="020B0704020202020204"/>
              </a:rPr>
              <a:t>BOUNDARY AIR QUALITY ASSESSMENT (HVS DATA)</a:t>
            </a:r>
            <a:endParaRPr lang="en-US" sz="4400" b="1" spc="220">
              <a:solidFill>
                <a:schemeClr val="tx1"/>
              </a:solidFill>
              <a:latin typeface="Arimo Bold" panose="020B0704020202020204"/>
              <a:ea typeface="Arimo Bold" panose="020B0704020202020204"/>
              <a:cs typeface="Arimo Bold" panose="020B0704020202020204"/>
              <a:sym typeface="Arimo Bold" panose="020B0704020202020204"/>
            </a:endParaRPr>
          </a:p>
        </p:txBody>
      </p:sp>
      <p:sp>
        <p:nvSpPr>
          <p:cNvPr id="7" name="TextBox 7"/>
          <p:cNvSpPr txBox="1"/>
          <p:nvPr/>
        </p:nvSpPr>
        <p:spPr>
          <a:xfrm>
            <a:off x="482600" y="2247900"/>
            <a:ext cx="8797925" cy="7432040"/>
          </a:xfrm>
          <a:prstGeom prst="rect">
            <a:avLst/>
          </a:prstGeom>
        </p:spPr>
        <p:txBody>
          <a:bodyPr lIns="0" tIns="0" rIns="0" bIns="0" rtlCol="0" anchor="t">
            <a:noAutofit/>
          </a:bodyPr>
          <a:lstStyle/>
          <a:p>
            <a:pPr marL="342900" indent="-342900" algn="just">
              <a:lnSpc>
                <a:spcPts val="2850"/>
              </a:lnSpc>
              <a:buFont typeface="Wingdings" panose="05000000000000000000" charset="0"/>
              <a:buChar char="v"/>
            </a:pPr>
            <a:r>
              <a:rPr lang="en-US" altLang="en-GB" sz="1900" spc="190">
                <a:solidFill>
                  <a:schemeClr val="tx1"/>
                </a:solidFill>
                <a:latin typeface="Century Gothic" panose="020B0502020202020204" charset="0"/>
                <a:ea typeface="Garet"/>
                <a:cs typeface="Century Gothic" panose="020B0502020202020204" charset="0"/>
                <a:sym typeface="Garet"/>
              </a:rPr>
              <a:t>PM 10 concentrations at the campus boundary were recorded using HVS under controlled short-term sampling and scaled to 24-hour values.</a:t>
            </a:r>
            <a:endParaRPr lang="en-US" altLang="en-GB" sz="1900" spc="190">
              <a:solidFill>
                <a:schemeClr val="tx1"/>
              </a:solidFill>
              <a:latin typeface="Century Gothic" panose="020B0502020202020204" charset="0"/>
              <a:ea typeface="Garet"/>
              <a:cs typeface="Century Gothic" panose="020B0502020202020204" charset="0"/>
              <a:sym typeface="Garet"/>
            </a:endParaRPr>
          </a:p>
          <a:p>
            <a:pPr indent="0" algn="just">
              <a:lnSpc>
                <a:spcPts val="2850"/>
              </a:lnSpc>
              <a:buFont typeface="Wingdings" panose="05000000000000000000" charset="0"/>
              <a:buNone/>
            </a:pPr>
            <a:endParaRPr lang="en-US" altLang="en-GB" sz="1900" spc="190">
              <a:solidFill>
                <a:schemeClr val="tx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1900" spc="190">
              <a:solidFill>
                <a:schemeClr val="tx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1900" spc="190">
                <a:solidFill>
                  <a:schemeClr val="tx1"/>
                </a:solidFill>
                <a:latin typeface="Century Gothic" panose="020B0502020202020204" charset="0"/>
                <a:ea typeface="Garet"/>
                <a:cs typeface="Century Gothic" panose="020B0502020202020204" charset="0"/>
                <a:sym typeface="Garet"/>
              </a:rPr>
              <a:t>Recorded PM 10 values, although slightly below urban hotspot levels, still exceeded WHO’s recommended safe thresholds, indicating substantial dust and coarse particulate infiltration from the nearby urban area.</a:t>
            </a:r>
            <a:endParaRPr lang="en-US" altLang="en-GB" sz="1900" spc="190">
              <a:solidFill>
                <a:schemeClr val="tx1"/>
              </a:solidFill>
              <a:latin typeface="Century Gothic" panose="020B0502020202020204" charset="0"/>
              <a:ea typeface="Garet"/>
              <a:cs typeface="Century Gothic" panose="020B0502020202020204" charset="0"/>
              <a:sym typeface="Garet"/>
            </a:endParaRPr>
          </a:p>
          <a:p>
            <a:pPr indent="0" algn="just">
              <a:lnSpc>
                <a:spcPts val="2850"/>
              </a:lnSpc>
              <a:buFont typeface="Wingdings" panose="05000000000000000000" charset="0"/>
              <a:buNone/>
            </a:pPr>
            <a:endParaRPr lang="en-US" altLang="en-GB" sz="1900" spc="190">
              <a:solidFill>
                <a:schemeClr val="tx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1900" spc="190">
              <a:solidFill>
                <a:schemeClr val="tx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1900" spc="190">
                <a:solidFill>
                  <a:schemeClr val="tx1"/>
                </a:solidFill>
                <a:latin typeface="Century Gothic" panose="020B0502020202020204" charset="0"/>
                <a:ea typeface="Garet"/>
                <a:cs typeface="Century Gothic" panose="020B0502020202020204" charset="0"/>
                <a:sym typeface="Garet"/>
              </a:rPr>
              <a:t>Wind direction during sampling (northeast) confirmed boundary-level particulate transport into the campus, aligning with observed outdoor trends from the city.</a:t>
            </a:r>
            <a:endParaRPr lang="en-US" altLang="en-GB" sz="1900" spc="190">
              <a:solidFill>
                <a:schemeClr val="tx1"/>
              </a:solidFill>
              <a:latin typeface="Century Gothic" panose="020B0502020202020204" charset="0"/>
              <a:ea typeface="Garet"/>
              <a:cs typeface="Century Gothic" panose="020B0502020202020204" charset="0"/>
              <a:sym typeface="Garet"/>
            </a:endParaRPr>
          </a:p>
          <a:p>
            <a:pPr indent="0" algn="just">
              <a:lnSpc>
                <a:spcPts val="2850"/>
              </a:lnSpc>
              <a:buFont typeface="Wingdings" panose="05000000000000000000" charset="0"/>
              <a:buNone/>
            </a:pPr>
            <a:endParaRPr lang="en-US" altLang="en-GB" sz="1900" spc="190">
              <a:solidFill>
                <a:schemeClr val="tx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1900" spc="190">
              <a:solidFill>
                <a:schemeClr val="tx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1900" spc="190">
                <a:solidFill>
                  <a:schemeClr val="tx1"/>
                </a:solidFill>
                <a:latin typeface="Century Gothic" panose="020B0502020202020204" charset="0"/>
                <a:ea typeface="Garet"/>
                <a:cs typeface="Century Gothic" panose="020B0502020202020204" charset="0"/>
                <a:sym typeface="Garet"/>
              </a:rPr>
              <a:t>Findings underline the role of perimeter sources and wind-driven transport in influencing campus air quality.</a:t>
            </a:r>
            <a:endParaRPr lang="en-US" altLang="en-GB" sz="1900" spc="190">
              <a:solidFill>
                <a:schemeClr val="tx1"/>
              </a:solidFill>
              <a:latin typeface="Century Gothic" panose="020B0502020202020204" charset="0"/>
              <a:ea typeface="Garet"/>
              <a:cs typeface="Century Gothic" panose="020B0502020202020204" charset="0"/>
              <a:sym typeface="Garet"/>
            </a:endParaRPr>
          </a:p>
        </p:txBody>
      </p:sp>
      <p:grpSp>
        <p:nvGrpSpPr>
          <p:cNvPr id="8" name="Group 8"/>
          <p:cNvGrpSpPr/>
          <p:nvPr/>
        </p:nvGrpSpPr>
        <p:grpSpPr>
          <a:xfrm rot="0">
            <a:off x="14035199" y="510355"/>
            <a:ext cx="3421811" cy="3625116"/>
            <a:chOff x="0" y="0"/>
            <a:chExt cx="1462809" cy="1549721"/>
          </a:xfrm>
        </p:grpSpPr>
        <p:sp>
          <p:nvSpPr>
            <p:cNvPr id="9" name="Freeform 9"/>
            <p:cNvSpPr/>
            <p:nvPr/>
          </p:nvSpPr>
          <p:spPr>
            <a:xfrm>
              <a:off x="0" y="0"/>
              <a:ext cx="1462809" cy="1549721"/>
            </a:xfrm>
            <a:custGeom>
              <a:avLst/>
              <a:gdLst/>
              <a:ahLst/>
              <a:cxnLst/>
              <a:rect l="l" t="t" r="r" b="b"/>
              <a:pathLst>
                <a:path w="1462809" h="1549721">
                  <a:moveTo>
                    <a:pt x="52038" y="0"/>
                  </a:moveTo>
                  <a:lnTo>
                    <a:pt x="1410771" y="0"/>
                  </a:lnTo>
                  <a:cubicBezTo>
                    <a:pt x="1424573" y="0"/>
                    <a:pt x="1437809" y="5483"/>
                    <a:pt x="1447568" y="15242"/>
                  </a:cubicBezTo>
                  <a:cubicBezTo>
                    <a:pt x="1457327" y="25001"/>
                    <a:pt x="1462809" y="38237"/>
                    <a:pt x="1462809" y="52038"/>
                  </a:cubicBezTo>
                  <a:lnTo>
                    <a:pt x="1462809" y="1497683"/>
                  </a:lnTo>
                  <a:cubicBezTo>
                    <a:pt x="1462809" y="1526423"/>
                    <a:pt x="1439511" y="1549721"/>
                    <a:pt x="1410771" y="1549721"/>
                  </a:cubicBezTo>
                  <a:lnTo>
                    <a:pt x="52038" y="1549721"/>
                  </a:lnTo>
                  <a:cubicBezTo>
                    <a:pt x="38237" y="1549721"/>
                    <a:pt x="25001" y="1544239"/>
                    <a:pt x="15242" y="1534480"/>
                  </a:cubicBezTo>
                  <a:cubicBezTo>
                    <a:pt x="5483" y="1524721"/>
                    <a:pt x="0" y="1511485"/>
                    <a:pt x="0" y="1497683"/>
                  </a:cubicBezTo>
                  <a:lnTo>
                    <a:pt x="0" y="52038"/>
                  </a:lnTo>
                  <a:cubicBezTo>
                    <a:pt x="0" y="38237"/>
                    <a:pt x="5483" y="25001"/>
                    <a:pt x="15242" y="15242"/>
                  </a:cubicBezTo>
                  <a:cubicBezTo>
                    <a:pt x="25001" y="5483"/>
                    <a:pt x="38237" y="0"/>
                    <a:pt x="52038" y="0"/>
                  </a:cubicBezTo>
                  <a:close/>
                </a:path>
              </a:pathLst>
            </a:custGeom>
            <a:blipFill>
              <a:blip r:embed="rId4"/>
              <a:stretch>
                <a:fillRect t="-13004" b="-13004"/>
              </a:stretch>
            </a:blipFill>
          </p:spPr>
        </p:sp>
      </p:grpSp>
      <p:grpSp>
        <p:nvGrpSpPr>
          <p:cNvPr id="10" name="Group 10"/>
          <p:cNvGrpSpPr/>
          <p:nvPr/>
        </p:nvGrpSpPr>
        <p:grpSpPr>
          <a:xfrm rot="0">
            <a:off x="9991981" y="4607120"/>
            <a:ext cx="3499845" cy="3583287"/>
            <a:chOff x="0" y="0"/>
            <a:chExt cx="1122769" cy="1149538"/>
          </a:xfrm>
        </p:grpSpPr>
        <p:sp>
          <p:nvSpPr>
            <p:cNvPr id="11" name="Freeform 11"/>
            <p:cNvSpPr/>
            <p:nvPr/>
          </p:nvSpPr>
          <p:spPr>
            <a:xfrm>
              <a:off x="0" y="0"/>
              <a:ext cx="1122769" cy="1149538"/>
            </a:xfrm>
            <a:custGeom>
              <a:avLst/>
              <a:gdLst/>
              <a:ahLst/>
              <a:cxnLst/>
              <a:rect l="l" t="t" r="r" b="b"/>
              <a:pathLst>
                <a:path w="1122769" h="1149538">
                  <a:moveTo>
                    <a:pt x="50878" y="0"/>
                  </a:moveTo>
                  <a:lnTo>
                    <a:pt x="1071891" y="0"/>
                  </a:lnTo>
                  <a:cubicBezTo>
                    <a:pt x="1085385" y="0"/>
                    <a:pt x="1098326" y="5360"/>
                    <a:pt x="1107867" y="14902"/>
                  </a:cubicBezTo>
                  <a:cubicBezTo>
                    <a:pt x="1117409" y="24443"/>
                    <a:pt x="1122769" y="37384"/>
                    <a:pt x="1122769" y="50878"/>
                  </a:cubicBezTo>
                  <a:lnTo>
                    <a:pt x="1122769" y="1098660"/>
                  </a:lnTo>
                  <a:cubicBezTo>
                    <a:pt x="1122769" y="1112154"/>
                    <a:pt x="1117409" y="1125095"/>
                    <a:pt x="1107867" y="1134636"/>
                  </a:cubicBezTo>
                  <a:cubicBezTo>
                    <a:pt x="1098326" y="1144177"/>
                    <a:pt x="1085385" y="1149538"/>
                    <a:pt x="1071891" y="1149538"/>
                  </a:cubicBezTo>
                  <a:lnTo>
                    <a:pt x="50878" y="1149538"/>
                  </a:lnTo>
                  <a:cubicBezTo>
                    <a:pt x="37384" y="1149538"/>
                    <a:pt x="24443" y="1144177"/>
                    <a:pt x="14902" y="1134636"/>
                  </a:cubicBezTo>
                  <a:cubicBezTo>
                    <a:pt x="5360" y="1125095"/>
                    <a:pt x="0" y="1112154"/>
                    <a:pt x="0" y="1098660"/>
                  </a:cubicBezTo>
                  <a:lnTo>
                    <a:pt x="0" y="50878"/>
                  </a:lnTo>
                  <a:cubicBezTo>
                    <a:pt x="0" y="37384"/>
                    <a:pt x="5360" y="24443"/>
                    <a:pt x="14902" y="14902"/>
                  </a:cubicBezTo>
                  <a:cubicBezTo>
                    <a:pt x="24443" y="5360"/>
                    <a:pt x="37384" y="0"/>
                    <a:pt x="50878" y="0"/>
                  </a:cubicBezTo>
                  <a:close/>
                </a:path>
              </a:pathLst>
            </a:custGeom>
            <a:blipFill>
              <a:blip r:embed="rId5"/>
              <a:stretch>
                <a:fillRect t="-10198" b="-10198"/>
              </a:stretch>
            </a:blipFill>
          </p:spPr>
        </p:sp>
      </p:grpSp>
      <p:grpSp>
        <p:nvGrpSpPr>
          <p:cNvPr id="12" name="Group 12"/>
          <p:cNvGrpSpPr/>
          <p:nvPr/>
        </p:nvGrpSpPr>
        <p:grpSpPr>
          <a:xfrm rot="0">
            <a:off x="14035199" y="4676879"/>
            <a:ext cx="3421811" cy="3549907"/>
            <a:chOff x="0" y="0"/>
            <a:chExt cx="1122769" cy="1164800"/>
          </a:xfrm>
        </p:grpSpPr>
        <p:sp>
          <p:nvSpPr>
            <p:cNvPr id="13" name="Freeform 13"/>
            <p:cNvSpPr/>
            <p:nvPr/>
          </p:nvSpPr>
          <p:spPr>
            <a:xfrm>
              <a:off x="0" y="0"/>
              <a:ext cx="1122769" cy="1164800"/>
            </a:xfrm>
            <a:custGeom>
              <a:avLst/>
              <a:gdLst/>
              <a:ahLst/>
              <a:cxnLst/>
              <a:rect l="l" t="t" r="r" b="b"/>
              <a:pathLst>
                <a:path w="1122769" h="1164800">
                  <a:moveTo>
                    <a:pt x="52038" y="0"/>
                  </a:moveTo>
                  <a:lnTo>
                    <a:pt x="1070731" y="0"/>
                  </a:lnTo>
                  <a:cubicBezTo>
                    <a:pt x="1084533" y="0"/>
                    <a:pt x="1097769" y="5483"/>
                    <a:pt x="1107528" y="15242"/>
                  </a:cubicBezTo>
                  <a:cubicBezTo>
                    <a:pt x="1117287" y="25001"/>
                    <a:pt x="1122769" y="38237"/>
                    <a:pt x="1122769" y="52038"/>
                  </a:cubicBezTo>
                  <a:lnTo>
                    <a:pt x="1122769" y="1112762"/>
                  </a:lnTo>
                  <a:cubicBezTo>
                    <a:pt x="1122769" y="1141502"/>
                    <a:pt x="1099471" y="1164800"/>
                    <a:pt x="1070731" y="1164800"/>
                  </a:cubicBezTo>
                  <a:lnTo>
                    <a:pt x="52038" y="1164800"/>
                  </a:lnTo>
                  <a:cubicBezTo>
                    <a:pt x="38237" y="1164800"/>
                    <a:pt x="25001" y="1159318"/>
                    <a:pt x="15242" y="1149559"/>
                  </a:cubicBezTo>
                  <a:cubicBezTo>
                    <a:pt x="5483" y="1139800"/>
                    <a:pt x="0" y="1126564"/>
                    <a:pt x="0" y="1112762"/>
                  </a:cubicBezTo>
                  <a:lnTo>
                    <a:pt x="0" y="52038"/>
                  </a:lnTo>
                  <a:cubicBezTo>
                    <a:pt x="0" y="38237"/>
                    <a:pt x="5483" y="25001"/>
                    <a:pt x="15242" y="15242"/>
                  </a:cubicBezTo>
                  <a:cubicBezTo>
                    <a:pt x="25001" y="5483"/>
                    <a:pt x="38237" y="0"/>
                    <a:pt x="52038" y="0"/>
                  </a:cubicBezTo>
                  <a:close/>
                </a:path>
              </a:pathLst>
            </a:custGeom>
            <a:blipFill>
              <a:blip r:embed="rId6"/>
              <a:stretch>
                <a:fillRect t="-14339" b="-14339"/>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6FF"/>
        </a:solidFill>
        <a:effectLst/>
      </p:bgPr>
    </p:bg>
    <p:spTree>
      <p:nvGrpSpPr>
        <p:cNvPr id="1" name=""/>
        <p:cNvGrpSpPr/>
        <p:nvPr/>
      </p:nvGrpSpPr>
      <p:grpSpPr>
        <a:xfrm>
          <a:off x="0" y="0"/>
          <a:ext cx="0" cy="0"/>
          <a:chOff x="0" y="0"/>
          <a:chExt cx="0" cy="0"/>
        </a:xfrm>
      </p:grpSpPr>
      <p:sp>
        <p:nvSpPr>
          <p:cNvPr id="2" name="AutoShape 2"/>
          <p:cNvSpPr/>
          <p:nvPr/>
        </p:nvSpPr>
        <p:spPr>
          <a:xfrm flipV="1">
            <a:off x="10887651" y="9729357"/>
            <a:ext cx="7754706" cy="0"/>
          </a:xfrm>
          <a:prstGeom prst="line">
            <a:avLst/>
          </a:prstGeom>
          <a:ln w="38100" cap="flat">
            <a:solidFill>
              <a:srgbClr val="31511E"/>
            </a:solidFill>
            <a:prstDash val="solid"/>
            <a:headEnd type="oval" w="lg" len="lg"/>
            <a:tailEnd type="oval" w="lg" len="lg"/>
          </a:ln>
        </p:spPr>
      </p:sp>
      <p:sp>
        <p:nvSpPr>
          <p:cNvPr id="3" name="Freeform 3"/>
          <p:cNvSpPr/>
          <p:nvPr/>
        </p:nvSpPr>
        <p:spPr>
          <a:xfrm>
            <a:off x="16116992" y="8768193"/>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1028700" y="5553195"/>
            <a:ext cx="8115300" cy="4176162"/>
            <a:chOff x="0" y="0"/>
            <a:chExt cx="1257272" cy="646997"/>
          </a:xfrm>
        </p:grpSpPr>
        <p:sp>
          <p:nvSpPr>
            <p:cNvPr id="5" name="Freeform 5"/>
            <p:cNvSpPr/>
            <p:nvPr/>
          </p:nvSpPr>
          <p:spPr>
            <a:xfrm>
              <a:off x="0" y="0"/>
              <a:ext cx="1257272" cy="646997"/>
            </a:xfrm>
            <a:custGeom>
              <a:avLst/>
              <a:gdLst/>
              <a:ahLst/>
              <a:cxnLst/>
              <a:rect l="l" t="t" r="r" b="b"/>
              <a:pathLst>
                <a:path w="1257272" h="646997">
                  <a:moveTo>
                    <a:pt x="0" y="0"/>
                  </a:moveTo>
                  <a:lnTo>
                    <a:pt x="1257272" y="0"/>
                  </a:lnTo>
                  <a:lnTo>
                    <a:pt x="1257272" y="646997"/>
                  </a:lnTo>
                  <a:lnTo>
                    <a:pt x="0" y="646997"/>
                  </a:lnTo>
                  <a:close/>
                </a:path>
              </a:pathLst>
            </a:custGeom>
            <a:blipFill>
              <a:blip r:embed="rId3"/>
              <a:stretch>
                <a:fillRect t="-10947" b="-10947"/>
              </a:stretch>
            </a:blipFill>
          </p:spPr>
        </p:sp>
      </p:grpSp>
      <p:sp>
        <p:nvSpPr>
          <p:cNvPr id="6" name="TextBox 6"/>
          <p:cNvSpPr txBox="1"/>
          <p:nvPr/>
        </p:nvSpPr>
        <p:spPr>
          <a:xfrm>
            <a:off x="0" y="314325"/>
            <a:ext cx="18288000" cy="714375"/>
          </a:xfrm>
          <a:prstGeom prst="rect">
            <a:avLst/>
          </a:prstGeom>
        </p:spPr>
        <p:txBody>
          <a:bodyPr lIns="0" tIns="0" rIns="0" bIns="0" rtlCol="0" anchor="t">
            <a:spAutoFit/>
          </a:bodyPr>
          <a:lstStyle/>
          <a:p>
            <a:pPr marL="0" lvl="0" indent="0" algn="ctr">
              <a:lnSpc>
                <a:spcPts val="5495"/>
              </a:lnSpc>
            </a:pPr>
            <a:r>
              <a:rPr lang="en-US" sz="4580" b="1" spc="229">
                <a:solidFill>
                  <a:schemeClr val="tx1"/>
                </a:solidFill>
                <a:latin typeface="Arimo Bold" panose="020B0704020202020204"/>
                <a:ea typeface="Arimo Bold" panose="020B0704020202020204"/>
                <a:cs typeface="Arimo Bold" panose="020B0704020202020204"/>
                <a:sym typeface="Arimo Bold" panose="020B0704020202020204"/>
              </a:rPr>
              <a:t>BOUNDARY AIR QUALITY ASSESSMENT (HVS DATA)</a:t>
            </a:r>
            <a:endParaRPr lang="en-US" sz="4580" b="1" spc="229">
              <a:solidFill>
                <a:schemeClr val="tx1"/>
              </a:solidFill>
              <a:latin typeface="Arimo Bold" panose="020B0704020202020204"/>
              <a:ea typeface="Arimo Bold" panose="020B0704020202020204"/>
              <a:cs typeface="Arimo Bold" panose="020B0704020202020204"/>
              <a:sym typeface="Arimo Bold" panose="020B0704020202020204"/>
            </a:endParaRPr>
          </a:p>
        </p:txBody>
      </p:sp>
      <p:sp>
        <p:nvSpPr>
          <p:cNvPr id="7" name="TextBox 7"/>
          <p:cNvSpPr txBox="1"/>
          <p:nvPr/>
        </p:nvSpPr>
        <p:spPr>
          <a:xfrm>
            <a:off x="1028700" y="1684917"/>
            <a:ext cx="8115300" cy="2983865"/>
          </a:xfrm>
          <a:prstGeom prst="rect">
            <a:avLst/>
          </a:prstGeom>
        </p:spPr>
        <p:txBody>
          <a:bodyPr lIns="0" tIns="0" rIns="0" bIns="0" rtlCol="0" anchor="t">
            <a:spAutoFit/>
          </a:bodyPr>
          <a:lstStyle/>
          <a:p>
            <a:pPr algn="l">
              <a:lnSpc>
                <a:spcPts val="4075"/>
              </a:lnSpc>
            </a:pPr>
            <a:r>
              <a:rPr lang="en-US" sz="2910" b="1">
                <a:solidFill>
                  <a:schemeClr val="tx1"/>
                </a:solidFill>
                <a:latin typeface="Century Gothic" panose="020B0502020202020204" charset="0"/>
                <a:ea typeface="Garet Bold"/>
                <a:cs typeface="Century Gothic" panose="020B0502020202020204" charset="0"/>
                <a:sym typeface="Garet Bold"/>
              </a:rPr>
              <a:t>Air Volume Calculation:</a:t>
            </a:r>
            <a:endParaRPr lang="en-US" sz="2910" b="1">
              <a:solidFill>
                <a:schemeClr val="tx1"/>
              </a:solidFill>
              <a:latin typeface="Century Gothic" panose="020B0502020202020204" charset="0"/>
              <a:ea typeface="Garet Bold"/>
              <a:cs typeface="Century Gothic" panose="020B0502020202020204" charset="0"/>
              <a:sym typeface="Garet Bold"/>
            </a:endParaRPr>
          </a:p>
          <a:p>
            <a:pPr algn="l">
              <a:lnSpc>
                <a:spcPts val="3920"/>
              </a:lnSpc>
            </a:pPr>
            <a:endParaRPr>
              <a:solidFill>
                <a:schemeClr val="tx1"/>
              </a:solidFill>
              <a:latin typeface="Century Gothic" panose="020B0502020202020204" charset="0"/>
              <a:cs typeface="Century Gothic" panose="020B0502020202020204" charset="0"/>
            </a:endParaRPr>
          </a:p>
          <a:p>
            <a:pPr marL="561340" lvl="1" indent="-280670" algn="l">
              <a:lnSpc>
                <a:spcPts val="3640"/>
              </a:lnSpc>
              <a:buFont typeface="Arial" panose="020B0604020202020204"/>
              <a:buChar char="•"/>
            </a:pPr>
            <a:r>
              <a:rPr lang="en-US" sz="2600">
                <a:solidFill>
                  <a:schemeClr val="tx1"/>
                </a:solidFill>
                <a:latin typeface="Century Gothic" panose="020B0502020202020204" charset="0"/>
                <a:ea typeface="Garet"/>
                <a:cs typeface="Century Gothic" panose="020B0502020202020204" charset="0"/>
                <a:sym typeface="Garet"/>
              </a:rPr>
              <a:t>Q1​ &amp; Q2​ = Initial &amp; Final Airflow (m³/min)</a:t>
            </a:r>
            <a:endParaRPr lang="en-US" sz="2600">
              <a:solidFill>
                <a:schemeClr val="tx1"/>
              </a:solidFill>
              <a:latin typeface="Century Gothic" panose="020B0502020202020204" charset="0"/>
              <a:ea typeface="Garet"/>
              <a:cs typeface="Century Gothic" panose="020B0502020202020204" charset="0"/>
              <a:sym typeface="Garet"/>
            </a:endParaRPr>
          </a:p>
          <a:p>
            <a:pPr marL="561340" lvl="1" indent="-280670" algn="l">
              <a:lnSpc>
                <a:spcPts val="3640"/>
              </a:lnSpc>
              <a:buFont typeface="Arial" panose="020B0604020202020204"/>
              <a:buChar char="•"/>
            </a:pPr>
            <a:r>
              <a:rPr lang="en-US" sz="2600">
                <a:solidFill>
                  <a:schemeClr val="tx1"/>
                </a:solidFill>
                <a:latin typeface="Century Gothic" panose="020B0502020202020204" charset="0"/>
                <a:ea typeface="Garet"/>
                <a:cs typeface="Century Gothic" panose="020B0502020202020204" charset="0"/>
                <a:sym typeface="Garet"/>
              </a:rPr>
              <a:t>t = Sampling Time (minutes)</a:t>
            </a:r>
            <a:endParaRPr lang="en-US" sz="2600">
              <a:solidFill>
                <a:schemeClr val="tx1"/>
              </a:solidFill>
              <a:latin typeface="Century Gothic" panose="020B0502020202020204" charset="0"/>
              <a:ea typeface="Garet"/>
              <a:cs typeface="Century Gothic" panose="020B0502020202020204" charset="0"/>
              <a:sym typeface="Garet"/>
            </a:endParaRPr>
          </a:p>
          <a:p>
            <a:pPr algn="ctr">
              <a:lnSpc>
                <a:spcPts val="4075"/>
              </a:lnSpc>
            </a:pPr>
            <a:endParaRPr>
              <a:solidFill>
                <a:schemeClr val="tx1"/>
              </a:solidFill>
              <a:latin typeface="Century Gothic" panose="020B0502020202020204" charset="0"/>
              <a:cs typeface="Century Gothic" panose="020B0502020202020204" charset="0"/>
            </a:endParaRPr>
          </a:p>
          <a:p>
            <a:pPr algn="ctr">
              <a:lnSpc>
                <a:spcPts val="3920"/>
              </a:lnSpc>
              <a:spcBef>
                <a:spcPct val="0"/>
              </a:spcBef>
            </a:pPr>
            <a:endParaRPr>
              <a:solidFill>
                <a:schemeClr val="tx1"/>
              </a:solidFill>
              <a:latin typeface="Century Gothic" panose="020B0502020202020204" charset="0"/>
              <a:cs typeface="Century Gothic" panose="020B0502020202020204" charset="0"/>
            </a:endParaRPr>
          </a:p>
        </p:txBody>
      </p:sp>
      <p:grpSp>
        <p:nvGrpSpPr>
          <p:cNvPr id="8" name="Group 8"/>
          <p:cNvGrpSpPr/>
          <p:nvPr/>
        </p:nvGrpSpPr>
        <p:grpSpPr>
          <a:xfrm rot="0">
            <a:off x="9144000" y="1277636"/>
            <a:ext cx="8066158" cy="4176162"/>
            <a:chOff x="0" y="0"/>
            <a:chExt cx="1249659" cy="646997"/>
          </a:xfrm>
        </p:grpSpPr>
        <p:sp>
          <p:nvSpPr>
            <p:cNvPr id="9" name="Freeform 9"/>
            <p:cNvSpPr/>
            <p:nvPr/>
          </p:nvSpPr>
          <p:spPr>
            <a:xfrm>
              <a:off x="0" y="0"/>
              <a:ext cx="1249659" cy="646997"/>
            </a:xfrm>
            <a:custGeom>
              <a:avLst/>
              <a:gdLst/>
              <a:ahLst/>
              <a:cxnLst/>
              <a:rect l="l" t="t" r="r" b="b"/>
              <a:pathLst>
                <a:path w="1249659" h="646997">
                  <a:moveTo>
                    <a:pt x="0" y="0"/>
                  </a:moveTo>
                  <a:lnTo>
                    <a:pt x="1249659" y="0"/>
                  </a:lnTo>
                  <a:lnTo>
                    <a:pt x="1249659" y="646997"/>
                  </a:lnTo>
                  <a:lnTo>
                    <a:pt x="0" y="646997"/>
                  </a:lnTo>
                  <a:close/>
                </a:path>
              </a:pathLst>
            </a:custGeom>
            <a:blipFill>
              <a:blip r:embed="rId4"/>
              <a:stretch>
                <a:fillRect l="-883" r="-883"/>
              </a:stretch>
            </a:blipFill>
          </p:spPr>
        </p:sp>
      </p:grpSp>
      <p:sp>
        <p:nvSpPr>
          <p:cNvPr id="10" name="TextBox 10"/>
          <p:cNvSpPr txBox="1"/>
          <p:nvPr/>
        </p:nvSpPr>
        <p:spPr>
          <a:xfrm>
            <a:off x="9668184" y="6076315"/>
            <a:ext cx="7541974" cy="2908300"/>
          </a:xfrm>
          <a:prstGeom prst="rect">
            <a:avLst/>
          </a:prstGeom>
        </p:spPr>
        <p:txBody>
          <a:bodyPr lIns="0" tIns="0" rIns="0" bIns="0" rtlCol="0" anchor="t">
            <a:spAutoFit/>
          </a:bodyPr>
          <a:lstStyle/>
          <a:p>
            <a:pPr algn="just">
              <a:lnSpc>
                <a:spcPts val="4060"/>
              </a:lnSpc>
            </a:pPr>
            <a:r>
              <a:rPr lang="en-US" sz="2900" b="1">
                <a:solidFill>
                  <a:schemeClr val="tx1"/>
                </a:solidFill>
                <a:latin typeface="Century Gothic" panose="020B0502020202020204" charset="0"/>
                <a:ea typeface="Garet Bold"/>
                <a:cs typeface="Century Gothic" panose="020B0502020202020204" charset="0"/>
                <a:sym typeface="Garet Bold"/>
              </a:rPr>
              <a:t>Mass Concentration of Suspended Particulate Matter (SPM):</a:t>
            </a:r>
            <a:endParaRPr lang="en-US" sz="2900" b="1">
              <a:solidFill>
                <a:schemeClr val="tx1"/>
              </a:solidFill>
              <a:latin typeface="Century Gothic" panose="020B0502020202020204" charset="0"/>
              <a:ea typeface="Garet Bold"/>
              <a:cs typeface="Century Gothic" panose="020B0502020202020204" charset="0"/>
              <a:sym typeface="Garet Bold"/>
            </a:endParaRPr>
          </a:p>
          <a:p>
            <a:pPr algn="ctr">
              <a:lnSpc>
                <a:spcPts val="3640"/>
              </a:lnSpc>
            </a:pPr>
            <a:endParaRPr>
              <a:solidFill>
                <a:schemeClr val="tx1"/>
              </a:solidFill>
              <a:latin typeface="Century Gothic" panose="020B0502020202020204" charset="0"/>
              <a:cs typeface="Century Gothic" panose="020B0502020202020204" charset="0"/>
            </a:endParaRPr>
          </a:p>
          <a:p>
            <a:pPr marL="561340" lvl="1" indent="-280670" algn="l">
              <a:lnSpc>
                <a:spcPts val="3640"/>
              </a:lnSpc>
              <a:buFont typeface="Arial" panose="020B0604020202020204"/>
              <a:buChar char="•"/>
            </a:pPr>
            <a:r>
              <a:rPr lang="en-US" sz="2600">
                <a:solidFill>
                  <a:schemeClr val="tx1"/>
                </a:solidFill>
                <a:latin typeface="Century Gothic" panose="020B0502020202020204" charset="0"/>
                <a:ea typeface="Garet"/>
                <a:cs typeface="Century Gothic" panose="020B0502020202020204" charset="0"/>
                <a:sym typeface="Garet"/>
              </a:rPr>
              <a:t>W1​,W2​ = Initial &amp; Final Filter Weights (grams)</a:t>
            </a:r>
            <a:endParaRPr lang="en-US" sz="2600">
              <a:solidFill>
                <a:schemeClr val="tx1"/>
              </a:solidFill>
              <a:latin typeface="Century Gothic" panose="020B0502020202020204" charset="0"/>
              <a:ea typeface="Garet"/>
              <a:cs typeface="Century Gothic" panose="020B0502020202020204" charset="0"/>
              <a:sym typeface="Garet"/>
            </a:endParaRPr>
          </a:p>
          <a:p>
            <a:pPr marL="561340" lvl="1" indent="-280670" algn="l">
              <a:lnSpc>
                <a:spcPts val="3640"/>
              </a:lnSpc>
              <a:buFont typeface="Arial" panose="020B0604020202020204"/>
              <a:buChar char="•"/>
            </a:pPr>
            <a:r>
              <a:rPr lang="en-US" sz="2600">
                <a:solidFill>
                  <a:schemeClr val="tx1"/>
                </a:solidFill>
                <a:latin typeface="Century Gothic" panose="020B0502020202020204" charset="0"/>
                <a:ea typeface="Garet"/>
                <a:cs typeface="Century Gothic" panose="020B0502020202020204" charset="0"/>
                <a:sym typeface="Garet"/>
              </a:rPr>
              <a:t>V = Air Volume Sampled (m³)</a:t>
            </a:r>
            <a:endParaRPr lang="en-US" sz="2600">
              <a:solidFill>
                <a:schemeClr val="tx1"/>
              </a:solidFill>
              <a:latin typeface="Century Gothic" panose="020B0502020202020204" charset="0"/>
              <a:ea typeface="Garet"/>
              <a:cs typeface="Century Gothic" panose="020B0502020202020204" charset="0"/>
              <a:sym typeface="Garet"/>
            </a:endParaRPr>
          </a:p>
          <a:p>
            <a:pPr algn="ctr">
              <a:lnSpc>
                <a:spcPts val="3640"/>
              </a:lnSpc>
              <a:spcBef>
                <a:spcPct val="0"/>
              </a:spcBef>
            </a:pPr>
            <a:endParaRPr lang="en-US" sz="2600">
              <a:solidFill>
                <a:schemeClr val="tx1"/>
              </a:solidFill>
              <a:latin typeface="Century Gothic" panose="020B0502020202020204" charset="0"/>
              <a:ea typeface="Garet"/>
              <a:cs typeface="Century Gothic" panose="020B0502020202020204" charset="0"/>
              <a:sym typeface="Gare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3754965" cy="10287000"/>
            <a:chOff x="0" y="0"/>
            <a:chExt cx="988962" cy="2709333"/>
          </a:xfrm>
        </p:grpSpPr>
        <p:sp>
          <p:nvSpPr>
            <p:cNvPr id="3" name="Freeform 3"/>
            <p:cNvSpPr/>
            <p:nvPr/>
          </p:nvSpPr>
          <p:spPr>
            <a:xfrm>
              <a:off x="0" y="0"/>
              <a:ext cx="988962" cy="2709333"/>
            </a:xfrm>
            <a:custGeom>
              <a:avLst/>
              <a:gdLst/>
              <a:ahLst/>
              <a:cxnLst/>
              <a:rect l="l" t="t" r="r" b="b"/>
              <a:pathLst>
                <a:path w="988962" h="2709333">
                  <a:moveTo>
                    <a:pt x="0" y="0"/>
                  </a:moveTo>
                  <a:lnTo>
                    <a:pt x="988962" y="0"/>
                  </a:lnTo>
                  <a:lnTo>
                    <a:pt x="988962" y="2709333"/>
                  </a:lnTo>
                  <a:lnTo>
                    <a:pt x="0" y="2709333"/>
                  </a:lnTo>
                  <a:close/>
                </a:path>
              </a:pathLst>
            </a:custGeom>
            <a:solidFill>
              <a:srgbClr val="859F3D"/>
            </a:solidFill>
          </p:spPr>
        </p:sp>
        <p:sp>
          <p:nvSpPr>
            <p:cNvPr id="4" name="TextBox 4"/>
            <p:cNvSpPr txBox="1"/>
            <p:nvPr/>
          </p:nvSpPr>
          <p:spPr>
            <a:xfrm>
              <a:off x="0" y="-57150"/>
              <a:ext cx="988962" cy="2766483"/>
            </a:xfrm>
            <a:prstGeom prst="rect">
              <a:avLst/>
            </a:prstGeom>
          </p:spPr>
          <p:txBody>
            <a:bodyPr lIns="50800" tIns="50800" rIns="50800" bIns="50800" rtlCol="0" anchor="ctr"/>
            <a:lstStyle/>
            <a:p>
              <a:pPr algn="ctr">
                <a:lnSpc>
                  <a:spcPts val="3560"/>
                </a:lnSpc>
              </a:pPr>
            </a:p>
          </p:txBody>
        </p:sp>
      </p:grpSp>
      <p:sp>
        <p:nvSpPr>
          <p:cNvPr id="5" name="TextBox 5"/>
          <p:cNvSpPr txBox="1"/>
          <p:nvPr/>
        </p:nvSpPr>
        <p:spPr>
          <a:xfrm>
            <a:off x="6911638" y="3216766"/>
            <a:ext cx="9025919" cy="457835"/>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sz="2600" b="1" spc="519">
                <a:solidFill>
                  <a:srgbClr val="F4F6FF"/>
                </a:solidFill>
                <a:latin typeface="Arimo Bold" panose="020B0704020202020204"/>
                <a:ea typeface="Arimo Bold" panose="020B0704020202020204"/>
                <a:cs typeface="Arimo Bold" panose="020B0704020202020204"/>
                <a:sym typeface="Arimo Bold" panose="020B0704020202020204"/>
              </a:rPr>
              <a:t>Introduction</a:t>
            </a:r>
            <a:endParaRPr lang="en-US" sz="2600" b="1" spc="519">
              <a:solidFill>
                <a:srgbClr val="F4F6FF"/>
              </a:solidFill>
              <a:latin typeface="Arimo Bold" panose="020B0704020202020204"/>
              <a:ea typeface="Arimo Bold" panose="020B0704020202020204"/>
              <a:cs typeface="Arimo Bold" panose="020B0704020202020204"/>
              <a:sym typeface="Arimo Bold" panose="020B0704020202020204"/>
            </a:endParaRPr>
          </a:p>
        </p:txBody>
      </p:sp>
      <p:sp>
        <p:nvSpPr>
          <p:cNvPr id="6" name="TextBox 6"/>
          <p:cNvSpPr txBox="1"/>
          <p:nvPr/>
        </p:nvSpPr>
        <p:spPr>
          <a:xfrm>
            <a:off x="6912273" y="3848232"/>
            <a:ext cx="9025919" cy="466725"/>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rPr>
              <a:t>Problem Statement</a:t>
            </a:r>
            <a:endPar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endParaRPr>
          </a:p>
        </p:txBody>
      </p:sp>
      <p:sp>
        <p:nvSpPr>
          <p:cNvPr id="7" name="TextBox 7"/>
          <p:cNvSpPr txBox="1"/>
          <p:nvPr/>
        </p:nvSpPr>
        <p:spPr>
          <a:xfrm>
            <a:off x="6911638" y="5832882"/>
            <a:ext cx="9025919" cy="457835"/>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sz="2600" b="1" spc="519">
                <a:solidFill>
                  <a:srgbClr val="F4F6FF"/>
                </a:solidFill>
                <a:latin typeface="Arimo Bold" panose="020B0704020202020204"/>
                <a:ea typeface="Arimo Bold" panose="020B0704020202020204"/>
                <a:cs typeface="Arimo Bold" panose="020B0704020202020204"/>
                <a:sym typeface="Arimo Bold" panose="020B0704020202020204"/>
              </a:rPr>
              <a:t>Methodology</a:t>
            </a:r>
            <a:endParaRPr lang="en-US" sz="2600" b="1" spc="519">
              <a:solidFill>
                <a:srgbClr val="F4F6FF"/>
              </a:solidFill>
              <a:latin typeface="Arimo Bold" panose="020B0704020202020204"/>
              <a:ea typeface="Arimo Bold" panose="020B0704020202020204"/>
              <a:cs typeface="Arimo Bold" panose="020B0704020202020204"/>
              <a:sym typeface="Arimo Bold" panose="020B0704020202020204"/>
            </a:endParaRPr>
          </a:p>
        </p:txBody>
      </p:sp>
      <p:sp>
        <p:nvSpPr>
          <p:cNvPr id="8" name="TextBox 8"/>
          <p:cNvSpPr txBox="1"/>
          <p:nvPr/>
        </p:nvSpPr>
        <p:spPr>
          <a:xfrm>
            <a:off x="6935133" y="6515147"/>
            <a:ext cx="9025919" cy="466725"/>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rPr>
              <a:t>Observations &amp; Results</a:t>
            </a:r>
            <a:endPar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endParaRPr>
          </a:p>
        </p:txBody>
      </p:sp>
      <p:sp>
        <p:nvSpPr>
          <p:cNvPr id="9" name="TextBox 9"/>
          <p:cNvSpPr txBox="1"/>
          <p:nvPr/>
        </p:nvSpPr>
        <p:spPr>
          <a:xfrm>
            <a:off x="6937038" y="7104067"/>
            <a:ext cx="9025919" cy="466725"/>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rPr>
              <a:t>Conclusion &amp; Recommendations</a:t>
            </a:r>
            <a:endPar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endParaRPr>
          </a:p>
        </p:txBody>
      </p:sp>
      <p:sp>
        <p:nvSpPr>
          <p:cNvPr id="10" name="TextBox 10"/>
          <p:cNvSpPr txBox="1"/>
          <p:nvPr/>
        </p:nvSpPr>
        <p:spPr>
          <a:xfrm>
            <a:off x="6934498" y="4509732"/>
            <a:ext cx="9025919" cy="466725"/>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rPr>
              <a:t>Objectives of the Study</a:t>
            </a:r>
            <a:endPar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endParaRPr>
          </a:p>
        </p:txBody>
      </p:sp>
      <p:sp>
        <p:nvSpPr>
          <p:cNvPr id="11" name="TextBox 11"/>
          <p:cNvSpPr txBox="1"/>
          <p:nvPr/>
        </p:nvSpPr>
        <p:spPr>
          <a:xfrm>
            <a:off x="6936105" y="7686040"/>
            <a:ext cx="9100185" cy="466725"/>
          </a:xfrm>
          <a:prstGeom prst="rect">
            <a:avLst/>
          </a:prstGeom>
        </p:spPr>
        <p:txBody>
          <a:bodyPr wrap="square" lIns="0" tIns="0" rIns="0" bIns="0" rtlCol="0" anchor="t">
            <a:spAutoFit/>
          </a:bodyPr>
          <a:lstStyle/>
          <a:p>
            <a:pPr marL="561340" lvl="1" indent="-280670" algn="l">
              <a:lnSpc>
                <a:spcPts val="3640"/>
              </a:lnSpc>
              <a:buFont typeface="Arial" panose="020B0604020202020204"/>
              <a:buChar char="•"/>
            </a:pPr>
            <a:r>
              <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rPr>
              <a:t>Challenges &amp; Limitations</a:t>
            </a:r>
            <a:endPar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endParaRPr>
          </a:p>
        </p:txBody>
      </p:sp>
      <p:sp>
        <p:nvSpPr>
          <p:cNvPr id="12" name="TextBox 12"/>
          <p:cNvSpPr txBox="1"/>
          <p:nvPr/>
        </p:nvSpPr>
        <p:spPr>
          <a:xfrm>
            <a:off x="6937673" y="8248168"/>
            <a:ext cx="9025919" cy="457835"/>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sz="2600" b="1" spc="519">
                <a:solidFill>
                  <a:srgbClr val="F4F6FF"/>
                </a:solidFill>
                <a:latin typeface="Arimo Bold" panose="020B0704020202020204"/>
                <a:ea typeface="Arimo Bold" panose="020B0704020202020204"/>
                <a:cs typeface="Arimo Bold" panose="020B0704020202020204"/>
                <a:sym typeface="Arimo Bold" panose="020B0704020202020204"/>
              </a:rPr>
              <a:t>References</a:t>
            </a:r>
            <a:endParaRPr lang="en-US" sz="2600" b="1" spc="519">
              <a:solidFill>
                <a:srgbClr val="F4F6FF"/>
              </a:solidFill>
              <a:latin typeface="Arimo Bold" panose="020B0704020202020204"/>
              <a:ea typeface="Arimo Bold" panose="020B0704020202020204"/>
              <a:cs typeface="Arimo Bold" panose="020B0704020202020204"/>
              <a:sym typeface="Arimo Bold" panose="020B0704020202020204"/>
            </a:endParaRPr>
          </a:p>
        </p:txBody>
      </p:sp>
      <p:sp>
        <p:nvSpPr>
          <p:cNvPr id="15" name="TextBox 15"/>
          <p:cNvSpPr txBox="1"/>
          <p:nvPr/>
        </p:nvSpPr>
        <p:spPr>
          <a:xfrm>
            <a:off x="6911638" y="530716"/>
            <a:ext cx="9025919" cy="2461895"/>
          </a:xfrm>
          <a:prstGeom prst="rect">
            <a:avLst/>
          </a:prstGeom>
        </p:spPr>
        <p:txBody>
          <a:bodyPr lIns="0" tIns="0" rIns="0" bIns="0" rtlCol="0" anchor="t">
            <a:spAutoFit/>
          </a:bodyPr>
          <a:lstStyle/>
          <a:p>
            <a:pPr marL="0" lvl="0" indent="0" algn="l">
              <a:lnSpc>
                <a:spcPts val="9600"/>
              </a:lnSpc>
            </a:pPr>
            <a:r>
              <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PRESENTATION HIGHLIGHTS</a:t>
            </a:r>
            <a:endPar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6" name="Freeform 16"/>
          <p:cNvSpPr/>
          <p:nvPr/>
        </p:nvSpPr>
        <p:spPr>
          <a:xfrm>
            <a:off x="16832514" y="8573295"/>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AutoShape 17"/>
          <p:cNvSpPr/>
          <p:nvPr/>
        </p:nvSpPr>
        <p:spPr>
          <a:xfrm>
            <a:off x="13934084" y="9707398"/>
            <a:ext cx="4673716" cy="0"/>
          </a:xfrm>
          <a:prstGeom prst="line">
            <a:avLst/>
          </a:prstGeom>
          <a:ln w="38100" cap="flat">
            <a:solidFill>
              <a:srgbClr val="FFFFFF"/>
            </a:solidFill>
            <a:prstDash val="solid"/>
            <a:headEnd type="oval" w="lg" len="lg"/>
            <a:tailEnd type="oval" w="lg" len="lg"/>
          </a:ln>
        </p:spPr>
      </p:sp>
      <p:sp>
        <p:nvSpPr>
          <p:cNvPr id="18" name="TextBox 10"/>
          <p:cNvSpPr txBox="1"/>
          <p:nvPr/>
        </p:nvSpPr>
        <p:spPr>
          <a:xfrm>
            <a:off x="6912908" y="5171402"/>
            <a:ext cx="9025919" cy="466725"/>
          </a:xfrm>
          <a:prstGeom prst="rect">
            <a:avLst/>
          </a:prstGeom>
        </p:spPr>
        <p:txBody>
          <a:bodyPr lIns="0" tIns="0" rIns="0" bIns="0" rtlCol="0" anchor="t">
            <a:spAutoFit/>
          </a:bodyPr>
          <a:p>
            <a:pPr marL="561340" lvl="1" indent="-280670" algn="l">
              <a:lnSpc>
                <a:spcPts val="3640"/>
              </a:lnSpc>
              <a:buFont typeface="Arial" panose="020B0604020202020204"/>
              <a:buChar char="•"/>
            </a:pPr>
            <a:r>
              <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rPr>
              <a:t>Literature Review Highlights</a:t>
            </a:r>
            <a:endParaRPr lang="en-US" altLang="en-GB" sz="2600" b="1" spc="519">
              <a:solidFill>
                <a:srgbClr val="F4F6FF"/>
              </a:solidFill>
              <a:latin typeface="Arimo Bold" panose="020B0704020202020204"/>
              <a:ea typeface="Arimo Bold" panose="020B0704020202020204"/>
              <a:cs typeface="Arimo Bold" panose="020B0704020202020204"/>
              <a:sym typeface="Arimo Bold" panose="020B07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sp>
        <p:nvSpPr>
          <p:cNvPr id="18" name="Rectangles 17"/>
          <p:cNvSpPr/>
          <p:nvPr/>
        </p:nvSpPr>
        <p:spPr>
          <a:xfrm>
            <a:off x="19685" y="-113665"/>
            <a:ext cx="5417185" cy="1056322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
        <p:nvSpPr>
          <p:cNvPr id="6" name="TextBox 6"/>
          <p:cNvSpPr txBox="1"/>
          <p:nvPr/>
        </p:nvSpPr>
        <p:spPr>
          <a:xfrm>
            <a:off x="6260465" y="647700"/>
            <a:ext cx="12027535" cy="676910"/>
          </a:xfrm>
          <a:prstGeom prst="rect">
            <a:avLst/>
          </a:prstGeom>
        </p:spPr>
        <p:txBody>
          <a:bodyPr wrap="square" lIns="0" tIns="0" rIns="0" bIns="0" rtlCol="0" anchor="t">
            <a:spAutoFit/>
          </a:bodyPr>
          <a:lstStyle/>
          <a:p>
            <a:pPr marL="0" lvl="0" indent="0" algn="l">
              <a:lnSpc>
                <a:spcPts val="5280"/>
              </a:lnSpc>
            </a:pPr>
            <a:r>
              <a:rPr lang="en-US" altLang="en-GB" sz="66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CLOSED FACILITIES</a:t>
            </a:r>
            <a:endParaRPr lang="en-US" altLang="en-GB" sz="66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7" name="TextBox 7"/>
          <p:cNvSpPr txBox="1"/>
          <p:nvPr/>
        </p:nvSpPr>
        <p:spPr>
          <a:xfrm>
            <a:off x="502920" y="3315335"/>
            <a:ext cx="4563745" cy="4191000"/>
          </a:xfrm>
          <a:prstGeom prst="rect">
            <a:avLst/>
          </a:prstGeom>
        </p:spPr>
        <p:txBody>
          <a:bodyPr wrap="square" lIns="0" tIns="0" rIns="0" bIns="0" rtlCol="0" anchor="t">
            <a:noAutofit/>
          </a:bodyPr>
          <a:lstStyle/>
          <a:p>
            <a:pPr indent="0" algn="just">
              <a:lnSpc>
                <a:spcPts val="2850"/>
              </a:lnSpc>
              <a:buFont typeface="Wingdings" panose="05000000000000000000" charset="0"/>
              <a:buNone/>
            </a:pPr>
            <a:r>
              <a:rPr lang="en-US" altLang="en-GB" sz="2800" spc="190">
                <a:solidFill>
                  <a:schemeClr val="bg1"/>
                </a:solidFill>
                <a:latin typeface="Century Gothic" panose="020B0502020202020204" charset="0"/>
                <a:ea typeface="Garet"/>
                <a:cs typeface="Century Gothic" panose="020B0502020202020204" charset="0"/>
                <a:sym typeface="Garet"/>
              </a:rPr>
              <a:t>Facilities Analyzed:</a:t>
            </a:r>
            <a:endParaRPr lang="en-US" altLang="en-GB" sz="28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Academic Classrooms</a:t>
            </a: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IFC A Dining Hall</a:t>
            </a: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Gymnasium</a:t>
            </a: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Badminton Court</a:t>
            </a:r>
            <a:endParaRPr lang="en-US" altLang="en-GB" sz="2400" spc="190">
              <a:solidFill>
                <a:schemeClr val="bg1"/>
              </a:solidFill>
              <a:latin typeface="Century Gothic" panose="020B0502020202020204" charset="0"/>
              <a:ea typeface="Garet"/>
              <a:cs typeface="Century Gothic" panose="020B0502020202020204" charset="0"/>
              <a:sym typeface="Garet"/>
            </a:endParaRPr>
          </a:p>
        </p:txBody>
      </p:sp>
      <p:sp>
        <p:nvSpPr>
          <p:cNvPr id="2" name="Freeform 16"/>
          <p:cNvSpPr/>
          <p:nvPr/>
        </p:nvSpPr>
        <p:spPr>
          <a:xfrm>
            <a:off x="16832514" y="8573295"/>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AutoShape 17"/>
          <p:cNvSpPr/>
          <p:nvPr/>
        </p:nvSpPr>
        <p:spPr>
          <a:xfrm>
            <a:off x="13934084" y="9707398"/>
            <a:ext cx="4673716" cy="0"/>
          </a:xfrm>
          <a:prstGeom prst="line">
            <a:avLst/>
          </a:prstGeom>
          <a:ln w="38100" cap="flat">
            <a:solidFill>
              <a:srgbClr val="FFFFFF"/>
            </a:solidFill>
            <a:prstDash val="solid"/>
            <a:headEnd type="oval" w="lg" len="lg"/>
            <a:tailEnd type="oval" w="lg" len="lg"/>
          </a:ln>
        </p:spPr>
      </p:sp>
      <p:sp>
        <p:nvSpPr>
          <p:cNvPr id="4" name="Text Box 3"/>
          <p:cNvSpPr txBox="1"/>
          <p:nvPr/>
        </p:nvSpPr>
        <p:spPr>
          <a:xfrm>
            <a:off x="6260465" y="1804670"/>
            <a:ext cx="11036935" cy="6958330"/>
          </a:xfrm>
          <a:prstGeom prst="rect">
            <a:avLst/>
          </a:prstGeom>
          <a:noFill/>
        </p:spPr>
        <p:txBody>
          <a:bodyPr wrap="square" rtlCol="0">
            <a:noAutofit/>
          </a:bodyPr>
          <a:p>
            <a:r>
              <a:rPr lang="en-US" altLang="en-GB" sz="3200" b="1">
                <a:solidFill>
                  <a:srgbClr val="F6FCDF"/>
                </a:solidFill>
                <a:latin typeface="Century Gothic" panose="020B0502020202020204" charset="0"/>
                <a:cs typeface="Century Gothic" panose="020B0502020202020204" charset="0"/>
              </a:rPr>
              <a:t>Key Observations:</a:t>
            </a:r>
            <a:endParaRPr lang="en-US" altLang="en-GB" sz="3200" b="1">
              <a:solidFill>
                <a:srgbClr val="F6FCDF"/>
              </a:solidFill>
              <a:latin typeface="Century Gothic" panose="020B0502020202020204" charset="0"/>
              <a:cs typeface="Century Gothic" panose="020B0502020202020204" charset="0"/>
            </a:endParaRPr>
          </a:p>
          <a:p>
            <a:endParaRPr lang="en-US" altLang="en-GB">
              <a:solidFill>
                <a:srgbClr val="F6FCDF"/>
              </a:solidFill>
              <a:latin typeface="Century Gothic" panose="020B0502020202020204" charset="0"/>
              <a:cs typeface="Century Gothic" panose="020B0502020202020204" charset="0"/>
            </a:endParaRPr>
          </a:p>
          <a:p>
            <a:r>
              <a:rPr lang="en-US" altLang="en-GB" sz="2000" b="1">
                <a:solidFill>
                  <a:srgbClr val="F6FCDF"/>
                </a:solidFill>
                <a:latin typeface="Century Gothic" panose="020B0502020202020204" charset="0"/>
                <a:cs typeface="Century Gothic" panose="020B0502020202020204" charset="0"/>
              </a:rPr>
              <a:t>Formaldehyde (HCHO):</a:t>
            </a:r>
            <a:endParaRPr lang="en-US" altLang="en-GB" sz="2000" b="1">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Generally within WHO limits (0.1 mg/m</a:t>
            </a:r>
            <a:r>
              <a:rPr lang="en-US" altLang="en-US" sz="2000">
                <a:solidFill>
                  <a:srgbClr val="F6FCDF"/>
                </a:solidFill>
                <a:latin typeface="Century Gothic" panose="020B0502020202020204" charset="0"/>
                <a:cs typeface="Century Gothic" panose="020B0502020202020204" charset="0"/>
              </a:rPr>
              <a:t>³</a:t>
            </a:r>
            <a:r>
              <a:rPr lang="en-US" altLang="en-GB" sz="2000">
                <a:solidFill>
                  <a:srgbClr val="F6FCDF"/>
                </a:solidFill>
                <a:latin typeface="Century Gothic" panose="020B0502020202020204" charset="0"/>
                <a:cs typeface="Century Gothic" panose="020B0502020202020204" charset="0"/>
              </a:rPr>
              <a:t>) except in Classrooms, where poor ventilation and off-gassing from synthetic materials caused exceedances.</a:t>
            </a:r>
            <a:endParaRPr lang="en-US" altLang="en-GB" sz="2000">
              <a:solidFill>
                <a:srgbClr val="F6FCDF"/>
              </a:solidFill>
              <a:latin typeface="Century Gothic" panose="020B0502020202020204" charset="0"/>
              <a:cs typeface="Century Gothic" panose="020B0502020202020204" charset="0"/>
            </a:endParaRPr>
          </a:p>
          <a:p>
            <a:pPr algn="just"/>
            <a:endParaRPr lang="en-US" altLang="en-GB" sz="2000">
              <a:solidFill>
                <a:srgbClr val="F6FCDF"/>
              </a:solidFill>
              <a:latin typeface="Century Gothic" panose="020B0502020202020204" charset="0"/>
              <a:cs typeface="Century Gothic" panose="020B0502020202020204" charset="0"/>
            </a:endParaRPr>
          </a:p>
          <a:p>
            <a:r>
              <a:rPr lang="en-US" altLang="en-GB" sz="2000" b="1">
                <a:solidFill>
                  <a:srgbClr val="F6FCDF"/>
                </a:solidFill>
                <a:latin typeface="Century Gothic" panose="020B0502020202020204" charset="0"/>
                <a:cs typeface="Century Gothic" panose="020B0502020202020204" charset="0"/>
              </a:rPr>
              <a:t>CO</a:t>
            </a:r>
            <a:r>
              <a:rPr lang="en-US" altLang="en-US" sz="2000" b="1">
                <a:solidFill>
                  <a:srgbClr val="F6FCDF"/>
                </a:solidFill>
                <a:latin typeface="Century Gothic" panose="020B0502020202020204" charset="0"/>
                <a:cs typeface="Century Gothic" panose="020B0502020202020204" charset="0"/>
              </a:rPr>
              <a:t>₂</a:t>
            </a:r>
            <a:r>
              <a:rPr lang="en-US" altLang="en-GB" sz="2000" b="1">
                <a:solidFill>
                  <a:srgbClr val="F6FCDF"/>
                </a:solidFill>
                <a:latin typeface="Century Gothic" panose="020B0502020202020204" charset="0"/>
                <a:cs typeface="Century Gothic" panose="020B0502020202020204" charset="0"/>
              </a:rPr>
              <a:t> Concentrations:</a:t>
            </a:r>
            <a:endParaRPr lang="en-US" altLang="en-GB" sz="2000" b="1">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Gym, IFC A Dining Hall, and Classrooms exceeded the WHO 700 ppm benchmark, indicating overcrowding and insufficient ventilation.</a:t>
            </a:r>
            <a:endParaRPr lang="en-US" altLang="en-GB" sz="2000">
              <a:solidFill>
                <a:srgbClr val="F6FCDF"/>
              </a:solidFill>
              <a:latin typeface="Century Gothic" panose="020B0502020202020204" charset="0"/>
              <a:cs typeface="Century Gothic" panose="020B0502020202020204" charset="0"/>
            </a:endParaRPr>
          </a:p>
          <a:p>
            <a:pPr marL="342900" indent="-342900" algn="just">
              <a:buFont typeface="Wingdings" panose="05000000000000000000" charset="0"/>
              <a:buChar char="v"/>
            </a:pPr>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Badminton Court stayed near or below the limit — thanks to its semi-open design allowing natural air exchange.</a:t>
            </a:r>
            <a:endParaRPr lang="en-US" altLang="en-GB" sz="2000">
              <a:solidFill>
                <a:srgbClr val="F6FCDF"/>
              </a:solidFill>
              <a:latin typeface="Century Gothic" panose="020B0502020202020204" charset="0"/>
              <a:cs typeface="Century Gothic" panose="020B0502020202020204" charset="0"/>
            </a:endParaRPr>
          </a:p>
          <a:p>
            <a:pPr algn="just"/>
            <a:endParaRPr lang="en-US" altLang="en-GB" sz="2000">
              <a:solidFill>
                <a:srgbClr val="F6FCDF"/>
              </a:solidFill>
              <a:latin typeface="Century Gothic" panose="020B0502020202020204" charset="0"/>
              <a:cs typeface="Century Gothic" panose="020B0502020202020204" charset="0"/>
            </a:endParaRPr>
          </a:p>
          <a:p>
            <a:r>
              <a:rPr lang="en-US" altLang="en-GB" sz="2000" b="1">
                <a:solidFill>
                  <a:srgbClr val="F6FCDF"/>
                </a:solidFill>
                <a:latin typeface="Century Gothic" panose="020B0502020202020204" charset="0"/>
                <a:cs typeface="Century Gothic" panose="020B0502020202020204" charset="0"/>
              </a:rPr>
              <a:t>Particulate Matter (PM 2.5 &amp; PM 10):</a:t>
            </a:r>
            <a:endParaRPr lang="en-US" altLang="en-GB" sz="2000" b="1">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IFC A Dining Hall and Gym recorded the highest particulate levels, driven by dense occupancy, cooking emissions, and poor exhaust systems.</a:t>
            </a:r>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Classrooms and Badminton Court showed more stable and moderate levels due to fewer indoor sources and access to occasional natural ventilation.</a:t>
            </a:r>
            <a:endParaRPr lang="en-US" altLang="en-GB" sz="2000">
              <a:solidFill>
                <a:srgbClr val="F6FCDF"/>
              </a:solidFill>
              <a:latin typeface="Century Gothic" panose="020B0502020202020204" charset="0"/>
              <a:cs typeface="Century Gothic" panose="020B05020202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pic>
        <p:nvPicPr>
          <p:cNvPr id="23" name="Picture 23" descr="Screenshot (43)"/>
          <p:cNvPicPr>
            <a:picLocks noChangeAspect="1"/>
          </p:cNvPicPr>
          <p:nvPr/>
        </p:nvPicPr>
        <p:blipFill>
          <a:blip r:embed="rId1"/>
          <a:stretch>
            <a:fillRect/>
          </a:stretch>
        </p:blipFill>
        <p:spPr>
          <a:xfrm>
            <a:off x="1447800" y="1638300"/>
            <a:ext cx="7484110" cy="3776980"/>
          </a:xfrm>
          <a:prstGeom prst="rect">
            <a:avLst/>
          </a:prstGeom>
          <a:ln w="19050">
            <a:solidFill>
              <a:srgbClr val="F6FCDF"/>
            </a:solidFill>
          </a:ln>
        </p:spPr>
      </p:pic>
      <p:pic>
        <p:nvPicPr>
          <p:cNvPr id="24" name="Picture 24" descr="Screenshot (42)"/>
          <p:cNvPicPr>
            <a:picLocks noChangeAspect="1"/>
          </p:cNvPicPr>
          <p:nvPr/>
        </p:nvPicPr>
        <p:blipFill>
          <a:blip r:embed="rId2"/>
          <a:stretch>
            <a:fillRect/>
          </a:stretch>
        </p:blipFill>
        <p:spPr>
          <a:xfrm>
            <a:off x="9448800" y="1638300"/>
            <a:ext cx="7374890" cy="3776980"/>
          </a:xfrm>
          <a:prstGeom prst="rect">
            <a:avLst/>
          </a:prstGeom>
          <a:ln w="28575">
            <a:solidFill>
              <a:srgbClr val="F6FCDF"/>
            </a:solidFill>
          </a:ln>
        </p:spPr>
      </p:pic>
      <p:pic>
        <p:nvPicPr>
          <p:cNvPr id="25" name="Picture 25" descr="Screenshot (45)"/>
          <p:cNvPicPr>
            <a:picLocks noChangeAspect="1"/>
          </p:cNvPicPr>
          <p:nvPr/>
        </p:nvPicPr>
        <p:blipFill>
          <a:blip r:embed="rId3"/>
          <a:stretch>
            <a:fillRect/>
          </a:stretch>
        </p:blipFill>
        <p:spPr>
          <a:xfrm>
            <a:off x="1447800" y="5829300"/>
            <a:ext cx="7484110" cy="3758565"/>
          </a:xfrm>
          <a:prstGeom prst="rect">
            <a:avLst/>
          </a:prstGeom>
          <a:ln w="28575">
            <a:solidFill>
              <a:srgbClr val="F6FCDF"/>
            </a:solidFill>
          </a:ln>
        </p:spPr>
      </p:pic>
      <p:pic>
        <p:nvPicPr>
          <p:cNvPr id="26" name="Picture 26" descr="Screenshot (46)"/>
          <p:cNvPicPr>
            <a:picLocks noChangeAspect="1"/>
          </p:cNvPicPr>
          <p:nvPr/>
        </p:nvPicPr>
        <p:blipFill>
          <a:blip r:embed="rId4"/>
          <a:stretch>
            <a:fillRect/>
          </a:stretch>
        </p:blipFill>
        <p:spPr>
          <a:xfrm>
            <a:off x="9448165" y="5829935"/>
            <a:ext cx="7375525" cy="3757930"/>
          </a:xfrm>
          <a:prstGeom prst="rect">
            <a:avLst/>
          </a:prstGeom>
          <a:ln w="28575">
            <a:solidFill>
              <a:srgbClr val="F6FCDF"/>
            </a:solidFill>
          </a:ln>
        </p:spPr>
      </p:pic>
      <p:sp>
        <p:nvSpPr>
          <p:cNvPr id="2" name="Text Box 1"/>
          <p:cNvSpPr txBox="1"/>
          <p:nvPr/>
        </p:nvSpPr>
        <p:spPr>
          <a:xfrm>
            <a:off x="0" y="347345"/>
            <a:ext cx="18288000" cy="1568450"/>
          </a:xfrm>
          <a:prstGeom prst="rect">
            <a:avLst/>
          </a:prstGeom>
          <a:noFill/>
        </p:spPr>
        <p:txBody>
          <a:bodyPr wrap="square" rtlCol="0">
            <a:spAutoFit/>
          </a:bodyPr>
          <a:p>
            <a:pPr algn="ctr"/>
            <a:r>
              <a:rPr lang="en-US" altLang="en-GB" sz="4800" b="1">
                <a:solidFill>
                  <a:srgbClr val="F6FCDF"/>
                </a:solidFill>
                <a:latin typeface="Century Gothic" panose="020B0502020202020204" charset="0"/>
                <a:cs typeface="Century Gothic" panose="020B0502020202020204" charset="0"/>
              </a:rPr>
              <a:t>POLLUTANT CONCENTRATION PROFILES — CLOSED FACILITIES</a:t>
            </a:r>
            <a:endParaRPr lang="en-US" altLang="en-GB" sz="4800" b="1">
              <a:solidFill>
                <a:srgbClr val="F6FCDF"/>
              </a:solidFill>
              <a:latin typeface="Century Gothic" panose="020B0502020202020204" charset="0"/>
              <a:cs typeface="Century Gothic" panose="020B0502020202020204" charset="0"/>
            </a:endParaRPr>
          </a:p>
          <a:p>
            <a:pPr algn="ctr"/>
            <a:endParaRPr lang="en-US" altLang="en-GB" sz="4800" b="1">
              <a:solidFill>
                <a:srgbClr val="F6FCDF"/>
              </a:solidFill>
              <a:latin typeface="Century Gothic" panose="020B0502020202020204" charset="0"/>
              <a:cs typeface="Century Gothic" panose="020B050202020202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sp>
        <p:nvSpPr>
          <p:cNvPr id="18" name="Rectangles 17"/>
          <p:cNvSpPr/>
          <p:nvPr/>
        </p:nvSpPr>
        <p:spPr>
          <a:xfrm>
            <a:off x="19685" y="-113665"/>
            <a:ext cx="5417185" cy="1056322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
        <p:nvSpPr>
          <p:cNvPr id="6" name="TextBox 6"/>
          <p:cNvSpPr txBox="1"/>
          <p:nvPr/>
        </p:nvSpPr>
        <p:spPr>
          <a:xfrm>
            <a:off x="6260465" y="647700"/>
            <a:ext cx="12027535" cy="676910"/>
          </a:xfrm>
          <a:prstGeom prst="rect">
            <a:avLst/>
          </a:prstGeom>
        </p:spPr>
        <p:txBody>
          <a:bodyPr wrap="square" lIns="0" tIns="0" rIns="0" bIns="0" rtlCol="0" anchor="t">
            <a:spAutoFit/>
          </a:bodyPr>
          <a:lstStyle/>
          <a:p>
            <a:pPr marL="0" lvl="0" indent="0" algn="l">
              <a:lnSpc>
                <a:spcPts val="5280"/>
              </a:lnSpc>
            </a:pPr>
            <a:r>
              <a:rPr lang="en-US" altLang="en-GB" sz="66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OPEN FACILITIES</a:t>
            </a:r>
            <a:endParaRPr lang="en-US" altLang="en-GB" sz="66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7" name="TextBox 7"/>
          <p:cNvSpPr txBox="1"/>
          <p:nvPr/>
        </p:nvSpPr>
        <p:spPr>
          <a:xfrm>
            <a:off x="502920" y="3315335"/>
            <a:ext cx="4563745" cy="4191000"/>
          </a:xfrm>
          <a:prstGeom prst="rect">
            <a:avLst/>
          </a:prstGeom>
        </p:spPr>
        <p:txBody>
          <a:bodyPr wrap="square" lIns="0" tIns="0" rIns="0" bIns="0" rtlCol="0" anchor="t">
            <a:noAutofit/>
          </a:bodyPr>
          <a:lstStyle/>
          <a:p>
            <a:pPr indent="0" algn="just">
              <a:lnSpc>
                <a:spcPts val="2850"/>
              </a:lnSpc>
              <a:buFont typeface="Wingdings" panose="05000000000000000000" charset="0"/>
              <a:buNone/>
            </a:pPr>
            <a:r>
              <a:rPr lang="en-US" altLang="en-GB" sz="2800" spc="190">
                <a:solidFill>
                  <a:schemeClr val="bg1"/>
                </a:solidFill>
                <a:latin typeface="Century Gothic" panose="020B0502020202020204" charset="0"/>
                <a:ea typeface="Garet"/>
                <a:cs typeface="Century Gothic" panose="020B0502020202020204" charset="0"/>
                <a:sym typeface="Garet"/>
              </a:rPr>
              <a:t>Facilities Analyzed:</a:t>
            </a:r>
            <a:endParaRPr lang="en-US" altLang="en-GB" sz="28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ct val="20000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Volleyball Court</a:t>
            </a: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ct val="20000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Main Stadium</a:t>
            </a: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ct val="20000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1K Ground</a:t>
            </a: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ct val="20000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Basketball Court</a:t>
            </a:r>
            <a:endParaRPr lang="en-US" altLang="en-GB" sz="2400" spc="190">
              <a:solidFill>
                <a:schemeClr val="bg1"/>
              </a:solidFill>
              <a:latin typeface="Century Gothic" panose="020B0502020202020204" charset="0"/>
              <a:ea typeface="Garet"/>
              <a:cs typeface="Century Gothic" panose="020B0502020202020204" charset="0"/>
              <a:sym typeface="Garet"/>
            </a:endParaRPr>
          </a:p>
        </p:txBody>
      </p:sp>
      <p:sp>
        <p:nvSpPr>
          <p:cNvPr id="2" name="Freeform 16"/>
          <p:cNvSpPr/>
          <p:nvPr/>
        </p:nvSpPr>
        <p:spPr>
          <a:xfrm>
            <a:off x="16832514" y="8573295"/>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AutoShape 17"/>
          <p:cNvSpPr/>
          <p:nvPr/>
        </p:nvSpPr>
        <p:spPr>
          <a:xfrm>
            <a:off x="13934084" y="9707398"/>
            <a:ext cx="4673716" cy="0"/>
          </a:xfrm>
          <a:prstGeom prst="line">
            <a:avLst/>
          </a:prstGeom>
          <a:ln w="38100" cap="flat">
            <a:solidFill>
              <a:srgbClr val="FFFFFF"/>
            </a:solidFill>
            <a:prstDash val="solid"/>
            <a:headEnd type="oval" w="lg" len="lg"/>
            <a:tailEnd type="oval" w="lg" len="lg"/>
          </a:ln>
        </p:spPr>
      </p:sp>
      <p:sp>
        <p:nvSpPr>
          <p:cNvPr id="4" name="Text Box 3"/>
          <p:cNvSpPr txBox="1"/>
          <p:nvPr/>
        </p:nvSpPr>
        <p:spPr>
          <a:xfrm>
            <a:off x="6260465" y="1804670"/>
            <a:ext cx="11036935" cy="6958330"/>
          </a:xfrm>
          <a:prstGeom prst="rect">
            <a:avLst/>
          </a:prstGeom>
          <a:noFill/>
        </p:spPr>
        <p:txBody>
          <a:bodyPr wrap="square" rtlCol="0">
            <a:noAutofit/>
          </a:bodyPr>
          <a:p>
            <a:r>
              <a:rPr lang="en-US" altLang="en-GB" sz="3200" b="1">
                <a:solidFill>
                  <a:srgbClr val="F6FCDF"/>
                </a:solidFill>
                <a:latin typeface="Century Gothic" panose="020B0502020202020204" charset="0"/>
                <a:cs typeface="Century Gothic" panose="020B0502020202020204" charset="0"/>
              </a:rPr>
              <a:t>Key Observations:</a:t>
            </a:r>
            <a:endParaRPr lang="en-US" altLang="en-GB" sz="3200" b="1">
              <a:solidFill>
                <a:srgbClr val="F6FCDF"/>
              </a:solidFill>
              <a:latin typeface="Century Gothic" panose="020B0502020202020204" charset="0"/>
              <a:cs typeface="Century Gothic" panose="020B0502020202020204" charset="0"/>
            </a:endParaRPr>
          </a:p>
          <a:p>
            <a:endParaRPr lang="en-US" altLang="en-GB">
              <a:solidFill>
                <a:srgbClr val="F6FCDF"/>
              </a:solidFill>
              <a:latin typeface="Century Gothic" panose="020B0502020202020204" charset="0"/>
              <a:cs typeface="Century Gothic" panose="020B0502020202020204" charset="0"/>
            </a:endParaRPr>
          </a:p>
          <a:p>
            <a:endParaRPr lang="en-US" altLang="en-GB">
              <a:solidFill>
                <a:srgbClr val="F6FCDF"/>
              </a:solidFill>
              <a:latin typeface="Century Gothic" panose="020B0502020202020204" charset="0"/>
              <a:cs typeface="Century Gothic" panose="020B0502020202020204" charset="0"/>
            </a:endParaRPr>
          </a:p>
          <a:p>
            <a:r>
              <a:rPr lang="en-US" altLang="en-GB" sz="2000" b="1">
                <a:solidFill>
                  <a:srgbClr val="F6FCDF"/>
                </a:solidFill>
                <a:latin typeface="Century Gothic" panose="020B0502020202020204" charset="0"/>
                <a:cs typeface="Century Gothic" panose="020B0502020202020204" charset="0"/>
              </a:rPr>
              <a:t>Formaldehyde (HCHO):</a:t>
            </a:r>
            <a:endParaRPr lang="en-US" altLang="en-GB" sz="2000" b="1">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Consistently below WHO’s recommended limit (0.1 mg/m</a:t>
            </a:r>
            <a:r>
              <a:rPr lang="en-US" altLang="en-US" sz="2000">
                <a:solidFill>
                  <a:srgbClr val="F6FCDF"/>
                </a:solidFill>
                <a:latin typeface="Century Gothic" panose="020B0502020202020204" charset="0"/>
                <a:cs typeface="Century Gothic" panose="020B0502020202020204" charset="0"/>
              </a:rPr>
              <a:t>³</a:t>
            </a:r>
            <a:r>
              <a:rPr lang="en-US" altLang="en-GB" sz="2000">
                <a:solidFill>
                  <a:srgbClr val="F6FCDF"/>
                </a:solidFill>
                <a:latin typeface="Century Gothic" panose="020B0502020202020204" charset="0"/>
                <a:cs typeface="Century Gothic" panose="020B0502020202020204" charset="0"/>
              </a:rPr>
              <a:t>) across all open facilities, due to minimal indoor pollutant sources and unrestricted air dispersion.</a:t>
            </a:r>
            <a:endParaRPr lang="en-US" altLang="en-GB" sz="2000">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r>
              <a:rPr lang="en-US" altLang="en-GB" sz="2000" b="1">
                <a:solidFill>
                  <a:srgbClr val="F6FCDF"/>
                </a:solidFill>
                <a:latin typeface="Century Gothic" panose="020B0502020202020204" charset="0"/>
                <a:cs typeface="Century Gothic" panose="020B0502020202020204" charset="0"/>
              </a:rPr>
              <a:t>CO</a:t>
            </a:r>
            <a:r>
              <a:rPr lang="en-US" altLang="en-GB" sz="2000" b="1" baseline="-25000">
                <a:solidFill>
                  <a:srgbClr val="F6FCDF"/>
                </a:solidFill>
                <a:latin typeface="Century Gothic" panose="020B0502020202020204" charset="0"/>
                <a:cs typeface="Century Gothic" panose="020B0502020202020204" charset="0"/>
              </a:rPr>
              <a:t>2</a:t>
            </a:r>
            <a:r>
              <a:rPr lang="en-US" altLang="en-GB" sz="2000" b="1">
                <a:solidFill>
                  <a:srgbClr val="F6FCDF"/>
                </a:solidFill>
                <a:latin typeface="Century Gothic" panose="020B0502020202020204" charset="0"/>
                <a:cs typeface="Century Gothic" panose="020B0502020202020204" charset="0"/>
              </a:rPr>
              <a:t> Concentrations:</a:t>
            </a:r>
            <a:endParaRPr lang="en-US" altLang="en-GB" sz="2000" b="1">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Well within WHO’s 700 ppm limit in all locations, confirming strong natural ventilation and continuous air exchange even during high occupancy.</a:t>
            </a:r>
            <a:endParaRPr lang="en-US" altLang="en-GB" sz="2000">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r>
              <a:rPr lang="en-US" altLang="en-GB" sz="2000" b="1">
                <a:solidFill>
                  <a:srgbClr val="F6FCDF"/>
                </a:solidFill>
                <a:latin typeface="Century Gothic" panose="020B0502020202020204" charset="0"/>
                <a:cs typeface="Century Gothic" panose="020B0502020202020204" charset="0"/>
              </a:rPr>
              <a:t>Particulate Matter (PM 2.5 &amp; PM 10 ):</a:t>
            </a:r>
            <a:endParaRPr lang="en-US" altLang="en-GB" sz="2000" b="1">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Main Stadium and 1K Ground recorded the highest concentrations, nearly triple the WHO limit for PM2.5 and exceeding PM10 limits — likely due to exposure to vehicle emissions, dust, and limited tree cover.</a:t>
            </a:r>
            <a:endParaRPr lang="en-US" altLang="en-GB" sz="2000">
              <a:solidFill>
                <a:srgbClr val="F6FCDF"/>
              </a:solidFill>
              <a:latin typeface="Century Gothic" panose="020B0502020202020204" charset="0"/>
              <a:cs typeface="Century Gothic" panose="020B0502020202020204" charset="0"/>
            </a:endParaRPr>
          </a:p>
          <a:p>
            <a:pPr lvl="1" indent="0" algn="just">
              <a:buFont typeface="Wingdings" panose="05000000000000000000" charset="0"/>
              <a:buNone/>
            </a:pPr>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Volleyball Court and Basketball Court showed more moderate levels, likely thanks to surrounding vegetation and partial shielding from external pollution.</a:t>
            </a:r>
            <a:endParaRPr lang="en-US" altLang="en-GB" sz="2000">
              <a:solidFill>
                <a:srgbClr val="F6FCDF"/>
              </a:solidFill>
              <a:latin typeface="Century Gothic" panose="020B0502020202020204" charset="0"/>
              <a:cs typeface="Century Gothic" panose="020B05020202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pic>
        <p:nvPicPr>
          <p:cNvPr id="23" name="Picture 23" descr="Screenshot (43)"/>
          <p:cNvPicPr>
            <a:picLocks noChangeAspect="1"/>
          </p:cNvPicPr>
          <p:nvPr/>
        </p:nvPicPr>
        <p:blipFill>
          <a:blip r:embed="rId1"/>
          <a:stretch>
            <a:fillRect/>
          </a:stretch>
        </p:blipFill>
        <p:spPr>
          <a:xfrm>
            <a:off x="1447800" y="1638300"/>
            <a:ext cx="7484110" cy="3776980"/>
          </a:xfrm>
          <a:prstGeom prst="rect">
            <a:avLst/>
          </a:prstGeom>
          <a:ln w="19050">
            <a:solidFill>
              <a:srgbClr val="F6FCDF"/>
            </a:solidFill>
          </a:ln>
        </p:spPr>
      </p:pic>
      <p:pic>
        <p:nvPicPr>
          <p:cNvPr id="24" name="Picture 24" descr="Screenshot (42)"/>
          <p:cNvPicPr>
            <a:picLocks noChangeAspect="1"/>
          </p:cNvPicPr>
          <p:nvPr/>
        </p:nvPicPr>
        <p:blipFill>
          <a:blip r:embed="rId2"/>
          <a:stretch>
            <a:fillRect/>
          </a:stretch>
        </p:blipFill>
        <p:spPr>
          <a:xfrm>
            <a:off x="9448800" y="1638300"/>
            <a:ext cx="7374890" cy="3776980"/>
          </a:xfrm>
          <a:prstGeom prst="rect">
            <a:avLst/>
          </a:prstGeom>
          <a:ln w="28575">
            <a:solidFill>
              <a:srgbClr val="F6FCDF"/>
            </a:solidFill>
          </a:ln>
        </p:spPr>
      </p:pic>
      <p:pic>
        <p:nvPicPr>
          <p:cNvPr id="25" name="Picture 25" descr="Screenshot (45)"/>
          <p:cNvPicPr>
            <a:picLocks noChangeAspect="1"/>
          </p:cNvPicPr>
          <p:nvPr/>
        </p:nvPicPr>
        <p:blipFill>
          <a:blip r:embed="rId3"/>
          <a:stretch>
            <a:fillRect/>
          </a:stretch>
        </p:blipFill>
        <p:spPr>
          <a:xfrm>
            <a:off x="1447800" y="5829300"/>
            <a:ext cx="7484110" cy="3758565"/>
          </a:xfrm>
          <a:prstGeom prst="rect">
            <a:avLst/>
          </a:prstGeom>
          <a:ln w="28575">
            <a:solidFill>
              <a:srgbClr val="F6FCDF"/>
            </a:solidFill>
          </a:ln>
        </p:spPr>
      </p:pic>
      <p:pic>
        <p:nvPicPr>
          <p:cNvPr id="26" name="Picture 26" descr="Screenshot (46)"/>
          <p:cNvPicPr>
            <a:picLocks noChangeAspect="1"/>
          </p:cNvPicPr>
          <p:nvPr/>
        </p:nvPicPr>
        <p:blipFill>
          <a:blip r:embed="rId4"/>
          <a:stretch>
            <a:fillRect/>
          </a:stretch>
        </p:blipFill>
        <p:spPr>
          <a:xfrm>
            <a:off x="9448165" y="5829935"/>
            <a:ext cx="7375525" cy="3757930"/>
          </a:xfrm>
          <a:prstGeom prst="rect">
            <a:avLst/>
          </a:prstGeom>
          <a:ln w="28575">
            <a:solidFill>
              <a:srgbClr val="F6FCDF"/>
            </a:solidFill>
          </a:ln>
        </p:spPr>
      </p:pic>
      <p:sp>
        <p:nvSpPr>
          <p:cNvPr id="2" name="Text Box 1"/>
          <p:cNvSpPr txBox="1"/>
          <p:nvPr/>
        </p:nvSpPr>
        <p:spPr>
          <a:xfrm>
            <a:off x="0" y="347345"/>
            <a:ext cx="18288000" cy="1568450"/>
          </a:xfrm>
          <a:prstGeom prst="rect">
            <a:avLst/>
          </a:prstGeom>
          <a:noFill/>
        </p:spPr>
        <p:txBody>
          <a:bodyPr wrap="square" rtlCol="0">
            <a:spAutoFit/>
          </a:bodyPr>
          <a:p>
            <a:pPr algn="ctr"/>
            <a:r>
              <a:rPr lang="en-US" altLang="en-GB" sz="4800" b="1">
                <a:solidFill>
                  <a:srgbClr val="F6FCDF"/>
                </a:solidFill>
                <a:latin typeface="Century Gothic" panose="020B0502020202020204" charset="0"/>
                <a:cs typeface="Century Gothic" panose="020B0502020202020204" charset="0"/>
              </a:rPr>
              <a:t>POLLUTANT CONCENTRATION PROFILES — OPEN FACILITIES</a:t>
            </a:r>
            <a:endParaRPr lang="en-US" altLang="en-GB" sz="4800" b="1">
              <a:solidFill>
                <a:srgbClr val="F6FCDF"/>
              </a:solidFill>
              <a:latin typeface="Century Gothic" panose="020B0502020202020204" charset="0"/>
              <a:cs typeface="Century Gothic" panose="020B0502020202020204" charset="0"/>
            </a:endParaRPr>
          </a:p>
          <a:p>
            <a:pPr algn="ctr"/>
            <a:endParaRPr lang="en-US" altLang="en-GB" sz="4800" b="1">
              <a:solidFill>
                <a:srgbClr val="F6FCDF"/>
              </a:solidFill>
              <a:latin typeface="Century Gothic" panose="020B0502020202020204" charset="0"/>
              <a:cs typeface="Century Gothic" panose="020B0502020202020204" charset="0"/>
            </a:endParaRPr>
          </a:p>
        </p:txBody>
      </p:sp>
      <p:pic>
        <p:nvPicPr>
          <p:cNvPr id="3" name="Picture 2"/>
          <p:cNvPicPr>
            <a:picLocks noChangeAspect="1"/>
          </p:cNvPicPr>
          <p:nvPr/>
        </p:nvPicPr>
        <p:blipFill>
          <a:blip r:embed="rId5"/>
          <a:stretch>
            <a:fillRect/>
          </a:stretch>
        </p:blipFill>
        <p:spPr>
          <a:xfrm>
            <a:off x="1447800" y="1638300"/>
            <a:ext cx="7484745" cy="3776345"/>
          </a:xfrm>
          <a:prstGeom prst="rect">
            <a:avLst/>
          </a:prstGeom>
        </p:spPr>
      </p:pic>
      <p:pic>
        <p:nvPicPr>
          <p:cNvPr id="28" name="Picture 28" descr="Screenshot (48)"/>
          <p:cNvPicPr>
            <a:picLocks noChangeAspect="1"/>
          </p:cNvPicPr>
          <p:nvPr/>
        </p:nvPicPr>
        <p:blipFill>
          <a:blip r:embed="rId6"/>
          <a:stretch>
            <a:fillRect/>
          </a:stretch>
        </p:blipFill>
        <p:spPr>
          <a:xfrm>
            <a:off x="9448800" y="1609725"/>
            <a:ext cx="7407910" cy="3813175"/>
          </a:xfrm>
          <a:prstGeom prst="rect">
            <a:avLst/>
          </a:prstGeom>
        </p:spPr>
      </p:pic>
      <p:pic>
        <p:nvPicPr>
          <p:cNvPr id="29" name="Picture 29" descr="Screenshot (49)"/>
          <p:cNvPicPr>
            <a:picLocks noChangeAspect="1"/>
          </p:cNvPicPr>
          <p:nvPr/>
        </p:nvPicPr>
        <p:blipFill>
          <a:blip r:embed="rId7"/>
          <a:stretch>
            <a:fillRect/>
          </a:stretch>
        </p:blipFill>
        <p:spPr>
          <a:xfrm>
            <a:off x="1448435" y="5829300"/>
            <a:ext cx="7482840" cy="3759200"/>
          </a:xfrm>
          <a:prstGeom prst="rect">
            <a:avLst/>
          </a:prstGeom>
        </p:spPr>
      </p:pic>
      <p:pic>
        <p:nvPicPr>
          <p:cNvPr id="30" name="Picture 30" descr="Screenshot (50)"/>
          <p:cNvPicPr>
            <a:picLocks noChangeAspect="1"/>
          </p:cNvPicPr>
          <p:nvPr/>
        </p:nvPicPr>
        <p:blipFill>
          <a:blip r:embed="rId8"/>
          <a:stretch>
            <a:fillRect/>
          </a:stretch>
        </p:blipFill>
        <p:spPr>
          <a:xfrm>
            <a:off x="9448800" y="5830570"/>
            <a:ext cx="7375525" cy="37572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sp>
        <p:nvSpPr>
          <p:cNvPr id="18" name="Rectangles 17"/>
          <p:cNvSpPr/>
          <p:nvPr/>
        </p:nvSpPr>
        <p:spPr>
          <a:xfrm>
            <a:off x="19685" y="-113665"/>
            <a:ext cx="5511800" cy="1056322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
        <p:nvSpPr>
          <p:cNvPr id="6" name="TextBox 6"/>
          <p:cNvSpPr txBox="1"/>
          <p:nvPr/>
        </p:nvSpPr>
        <p:spPr>
          <a:xfrm>
            <a:off x="6260465" y="647700"/>
            <a:ext cx="12027535" cy="676910"/>
          </a:xfrm>
          <a:prstGeom prst="rect">
            <a:avLst/>
          </a:prstGeom>
        </p:spPr>
        <p:txBody>
          <a:bodyPr wrap="square" lIns="0" tIns="0" rIns="0" bIns="0" rtlCol="0" anchor="t">
            <a:spAutoFit/>
          </a:bodyPr>
          <a:lstStyle/>
          <a:p>
            <a:pPr marL="0" lvl="0" indent="0" algn="l">
              <a:lnSpc>
                <a:spcPts val="5280"/>
              </a:lnSpc>
            </a:pPr>
            <a:r>
              <a:rPr lang="en-US" altLang="en-GB" sz="60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VERTICAL FACILITY ANALYSIS</a:t>
            </a:r>
            <a:endParaRPr lang="en-US" altLang="en-GB" sz="60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7" name="TextBox 7"/>
          <p:cNvSpPr txBox="1"/>
          <p:nvPr/>
        </p:nvSpPr>
        <p:spPr>
          <a:xfrm>
            <a:off x="502920" y="3188335"/>
            <a:ext cx="4563745" cy="4191000"/>
          </a:xfrm>
          <a:prstGeom prst="rect">
            <a:avLst/>
          </a:prstGeom>
        </p:spPr>
        <p:txBody>
          <a:bodyPr wrap="square" lIns="0" tIns="0" rIns="0" bIns="0" rtlCol="0" anchor="t">
            <a:noAutofit/>
          </a:bodyPr>
          <a:lstStyle/>
          <a:p>
            <a:pPr indent="0" algn="just">
              <a:lnSpc>
                <a:spcPts val="2850"/>
              </a:lnSpc>
              <a:buFont typeface="Wingdings" panose="05000000000000000000" charset="0"/>
              <a:buNone/>
            </a:pPr>
            <a:r>
              <a:rPr lang="en-US" altLang="en-GB" sz="2800" spc="190">
                <a:solidFill>
                  <a:schemeClr val="bg1"/>
                </a:solidFill>
                <a:latin typeface="Century Gothic" panose="020B0502020202020204" charset="0"/>
                <a:ea typeface="Garet"/>
                <a:cs typeface="Century Gothic" panose="020B0502020202020204" charset="0"/>
                <a:sym typeface="Garet"/>
              </a:rPr>
              <a:t>Facilities Analyzed:</a:t>
            </a:r>
            <a:endParaRPr lang="en-US" altLang="en-GB" sz="28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ts val="2850"/>
              </a:lnSpc>
              <a:buFont typeface="Wingdings" panose="05000000000000000000" charset="0"/>
              <a:buChar char="v"/>
            </a:pP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ct val="20000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1K Hostel (Kakatiya Hall of Residence)</a:t>
            </a:r>
            <a:endParaRPr lang="en-US" altLang="en-GB" sz="2400" spc="190">
              <a:solidFill>
                <a:schemeClr val="bg1"/>
              </a:solidFill>
              <a:latin typeface="Century Gothic" panose="020B0502020202020204" charset="0"/>
              <a:ea typeface="Garet"/>
              <a:cs typeface="Century Gothic" panose="020B0502020202020204" charset="0"/>
              <a:sym typeface="Garet"/>
            </a:endParaRPr>
          </a:p>
          <a:p>
            <a:pPr marL="342900" indent="-342900" algn="just">
              <a:lnSpc>
                <a:spcPct val="200000"/>
              </a:lnSpc>
              <a:buFont typeface="Wingdings" panose="05000000000000000000" charset="0"/>
              <a:buChar char="v"/>
            </a:pPr>
            <a:r>
              <a:rPr lang="en-US" altLang="en-GB" sz="2400" spc="190">
                <a:solidFill>
                  <a:schemeClr val="bg1"/>
                </a:solidFill>
                <a:latin typeface="Century Gothic" panose="020B0502020202020204" charset="0"/>
                <a:ea typeface="Garet"/>
                <a:cs typeface="Century Gothic" panose="020B0502020202020204" charset="0"/>
                <a:sym typeface="Garet"/>
              </a:rPr>
              <a:t>1.8K Hostel (Ramappa Hall of Residence)</a:t>
            </a:r>
            <a:endParaRPr lang="en-US" altLang="en-GB" sz="2400" spc="190">
              <a:solidFill>
                <a:schemeClr val="bg1"/>
              </a:solidFill>
              <a:latin typeface="Century Gothic" panose="020B0502020202020204" charset="0"/>
              <a:ea typeface="Garet"/>
              <a:cs typeface="Century Gothic" panose="020B0502020202020204" charset="0"/>
              <a:sym typeface="Garet"/>
            </a:endParaRPr>
          </a:p>
        </p:txBody>
      </p:sp>
      <p:sp>
        <p:nvSpPr>
          <p:cNvPr id="2" name="Freeform 16"/>
          <p:cNvSpPr/>
          <p:nvPr/>
        </p:nvSpPr>
        <p:spPr>
          <a:xfrm>
            <a:off x="16832514" y="8573295"/>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AutoShape 17"/>
          <p:cNvSpPr/>
          <p:nvPr/>
        </p:nvSpPr>
        <p:spPr>
          <a:xfrm>
            <a:off x="13934084" y="9707398"/>
            <a:ext cx="4673716" cy="0"/>
          </a:xfrm>
          <a:prstGeom prst="line">
            <a:avLst/>
          </a:prstGeom>
          <a:ln w="38100" cap="flat">
            <a:solidFill>
              <a:srgbClr val="FFFFFF"/>
            </a:solidFill>
            <a:prstDash val="solid"/>
            <a:headEnd type="oval" w="lg" len="lg"/>
            <a:tailEnd type="oval" w="lg" len="lg"/>
          </a:ln>
        </p:spPr>
      </p:sp>
      <p:sp>
        <p:nvSpPr>
          <p:cNvPr id="4" name="Text Box 3"/>
          <p:cNvSpPr txBox="1"/>
          <p:nvPr/>
        </p:nvSpPr>
        <p:spPr>
          <a:xfrm>
            <a:off x="6260465" y="1804670"/>
            <a:ext cx="11036935" cy="7889240"/>
          </a:xfrm>
          <a:prstGeom prst="rect">
            <a:avLst/>
          </a:prstGeom>
          <a:noFill/>
        </p:spPr>
        <p:txBody>
          <a:bodyPr wrap="square" rtlCol="0">
            <a:noAutofit/>
          </a:bodyPr>
          <a:p>
            <a:r>
              <a:rPr lang="en-US" altLang="en-GB" sz="3200" b="1">
                <a:solidFill>
                  <a:srgbClr val="F6FCDF"/>
                </a:solidFill>
                <a:latin typeface="Century Gothic" panose="020B0502020202020204" charset="0"/>
                <a:cs typeface="Century Gothic" panose="020B0502020202020204" charset="0"/>
              </a:rPr>
              <a:t>Key Observations:</a:t>
            </a:r>
            <a:endParaRPr lang="en-US" altLang="en-GB" sz="3200" b="1">
              <a:solidFill>
                <a:srgbClr val="F6FCDF"/>
              </a:solidFill>
              <a:latin typeface="Century Gothic" panose="020B0502020202020204" charset="0"/>
              <a:cs typeface="Century Gothic" panose="020B0502020202020204" charset="0"/>
            </a:endParaRPr>
          </a:p>
          <a:p>
            <a:endParaRPr lang="en-US" altLang="en-GB" sz="500">
              <a:solidFill>
                <a:srgbClr val="F6FCDF"/>
              </a:solidFill>
              <a:latin typeface="Century Gothic" panose="020B0502020202020204" charset="0"/>
              <a:cs typeface="Century Gothic" panose="020B0502020202020204" charset="0"/>
            </a:endParaRPr>
          </a:p>
          <a:p>
            <a:endParaRPr lang="en-US" altLang="en-GB">
              <a:solidFill>
                <a:srgbClr val="F6FCDF"/>
              </a:solidFill>
              <a:latin typeface="Century Gothic" panose="020B0502020202020204" charset="0"/>
              <a:cs typeface="Century Gothic" panose="020B0502020202020204" charset="0"/>
            </a:endParaRPr>
          </a:p>
          <a:p>
            <a:r>
              <a:rPr lang="en-US" altLang="en-GB" sz="2000" b="1">
                <a:solidFill>
                  <a:srgbClr val="F6FCDF"/>
                </a:solidFill>
                <a:latin typeface="Century Gothic" panose="020B0502020202020204" charset="0"/>
                <a:cs typeface="Century Gothic" panose="020B0502020202020204" charset="0"/>
              </a:rPr>
              <a:t>Particulate Matter (PM 2.5 &amp; PM 10):</a:t>
            </a:r>
            <a:endParaRPr lang="en-US" altLang="en-GB" sz="2000" b="1">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Both hostels recorded PM 2.5 and PM 10  levels above WHO limits (15 </a:t>
            </a:r>
            <a:r>
              <a:rPr lang="en-US" altLang="en-US" sz="2000">
                <a:solidFill>
                  <a:srgbClr val="F6FCDF"/>
                </a:solidFill>
                <a:latin typeface="Century Gothic" panose="020B0502020202020204" charset="0"/>
                <a:cs typeface="Century Gothic" panose="020B0502020202020204" charset="0"/>
              </a:rPr>
              <a:t>µ</a:t>
            </a:r>
            <a:r>
              <a:rPr lang="en-US" altLang="en-GB" sz="2000">
                <a:solidFill>
                  <a:srgbClr val="F6FCDF"/>
                </a:solidFill>
                <a:latin typeface="Century Gothic" panose="020B0502020202020204" charset="0"/>
                <a:cs typeface="Century Gothic" panose="020B0502020202020204" charset="0"/>
              </a:rPr>
              <a:t>g/m</a:t>
            </a:r>
            <a:r>
              <a:rPr lang="en-US" altLang="en-US" sz="2000">
                <a:solidFill>
                  <a:srgbClr val="F6FCDF"/>
                </a:solidFill>
                <a:latin typeface="Century Gothic" panose="020B0502020202020204" charset="0"/>
                <a:cs typeface="Century Gothic" panose="020B0502020202020204" charset="0"/>
              </a:rPr>
              <a:t>³</a:t>
            </a:r>
            <a:r>
              <a:rPr lang="en-US" altLang="en-GB" sz="2000">
                <a:solidFill>
                  <a:srgbClr val="F6FCDF"/>
                </a:solidFill>
                <a:latin typeface="Century Gothic" panose="020B0502020202020204" charset="0"/>
                <a:cs typeface="Century Gothic" panose="020B0502020202020204" charset="0"/>
              </a:rPr>
              <a:t> for PM 2.5 and 45 </a:t>
            </a:r>
            <a:r>
              <a:rPr lang="en-US" altLang="en-US" sz="2000">
                <a:solidFill>
                  <a:srgbClr val="F6FCDF"/>
                </a:solidFill>
                <a:latin typeface="Century Gothic" panose="020B0502020202020204" charset="0"/>
                <a:cs typeface="Century Gothic" panose="020B0502020202020204" charset="0"/>
              </a:rPr>
              <a:t>µ</a:t>
            </a:r>
            <a:r>
              <a:rPr lang="en-US" altLang="en-GB" sz="2000">
                <a:solidFill>
                  <a:srgbClr val="F6FCDF"/>
                </a:solidFill>
                <a:latin typeface="Century Gothic" panose="020B0502020202020204" charset="0"/>
                <a:cs typeface="Century Gothic" panose="020B0502020202020204" charset="0"/>
              </a:rPr>
              <a:t>g/m</a:t>
            </a:r>
            <a:r>
              <a:rPr lang="en-US" altLang="en-US" sz="2000">
                <a:solidFill>
                  <a:srgbClr val="F6FCDF"/>
                </a:solidFill>
                <a:latin typeface="Century Gothic" panose="020B0502020202020204" charset="0"/>
                <a:cs typeface="Century Gothic" panose="020B0502020202020204" charset="0"/>
              </a:rPr>
              <a:t>³</a:t>
            </a:r>
            <a:r>
              <a:rPr lang="en-US" altLang="en-GB" sz="2000">
                <a:solidFill>
                  <a:srgbClr val="F6FCDF"/>
                </a:solidFill>
                <a:latin typeface="Century Gothic" panose="020B0502020202020204" charset="0"/>
                <a:cs typeface="Century Gothic" panose="020B0502020202020204" charset="0"/>
              </a:rPr>
              <a:t> for PM 10) on all floors.</a:t>
            </a:r>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1K Hostel: Highest concentrations on the Ground Floor — likely due to proximity to vehicle pathways, dust sources, and pedestrian movement.</a:t>
            </a:r>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1.8K Hostel: Particulate levels increased with floor height — hinting at wind-driven pollutant transport and accumulation at upper floors.</a:t>
            </a:r>
            <a:endParaRPr lang="en-US" altLang="en-GB" sz="2000">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r>
              <a:rPr lang="en-US" altLang="en-GB" sz="2000" b="1">
                <a:solidFill>
                  <a:srgbClr val="F6FCDF"/>
                </a:solidFill>
                <a:latin typeface="Century Gothic" panose="020B0502020202020204" charset="0"/>
                <a:cs typeface="Century Gothic" panose="020B0502020202020204" charset="0"/>
              </a:rPr>
              <a:t>CO</a:t>
            </a:r>
            <a:r>
              <a:rPr lang="en-US" altLang="en-US" sz="2000" b="1">
                <a:solidFill>
                  <a:srgbClr val="F6FCDF"/>
                </a:solidFill>
                <a:latin typeface="Century Gothic" panose="020B0502020202020204" charset="0"/>
                <a:cs typeface="Century Gothic" panose="020B0502020202020204" charset="0"/>
              </a:rPr>
              <a:t>₂</a:t>
            </a:r>
            <a:r>
              <a:rPr lang="en-US" altLang="en-GB" sz="2000" b="1">
                <a:solidFill>
                  <a:srgbClr val="F6FCDF"/>
                </a:solidFill>
                <a:latin typeface="Century Gothic" panose="020B0502020202020204" charset="0"/>
                <a:cs typeface="Century Gothic" panose="020B0502020202020204" charset="0"/>
              </a:rPr>
              <a:t> Concentrations:</a:t>
            </a:r>
            <a:endParaRPr lang="en-US" altLang="en-GB" sz="2000" b="1">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Both hostels maintained CO</a:t>
            </a:r>
            <a:r>
              <a:rPr lang="en-US" altLang="en-US" sz="2000">
                <a:solidFill>
                  <a:srgbClr val="F6FCDF"/>
                </a:solidFill>
                <a:latin typeface="Century Gothic" panose="020B0502020202020204" charset="0"/>
                <a:cs typeface="Century Gothic" panose="020B0502020202020204" charset="0"/>
              </a:rPr>
              <a:t>₂</a:t>
            </a:r>
            <a:r>
              <a:rPr lang="en-US" altLang="en-GB" sz="2000">
                <a:solidFill>
                  <a:srgbClr val="F6FCDF"/>
                </a:solidFill>
                <a:latin typeface="Century Gothic" panose="020B0502020202020204" charset="0"/>
                <a:cs typeface="Century Gothic" panose="020B0502020202020204" charset="0"/>
              </a:rPr>
              <a:t> levels well within WHO’s 700 ppm limit across all floors.</a:t>
            </a:r>
            <a:endParaRPr lang="en-US" altLang="en-GB" sz="2000">
              <a:solidFill>
                <a:srgbClr val="F6FCDF"/>
              </a:solidFill>
              <a:latin typeface="Century Gothic" panose="020B0502020202020204" charset="0"/>
              <a:cs typeface="Century Gothic" panose="020B0502020202020204" charset="0"/>
            </a:endParaRPr>
          </a:p>
          <a:p>
            <a:pPr marL="800100" lvl="1" indent="-342900" algn="just">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Indicates adequate ventilation and limited buildup of human-generated CO</a:t>
            </a:r>
            <a:r>
              <a:rPr lang="en-US" altLang="en-US" sz="2000">
                <a:solidFill>
                  <a:srgbClr val="F6FCDF"/>
                </a:solidFill>
                <a:latin typeface="Century Gothic" panose="020B0502020202020204" charset="0"/>
                <a:cs typeface="Century Gothic" panose="020B0502020202020204" charset="0"/>
              </a:rPr>
              <a:t>₂</a:t>
            </a:r>
            <a:r>
              <a:rPr lang="en-US" altLang="en-GB" sz="2000">
                <a:solidFill>
                  <a:srgbClr val="F6FCDF"/>
                </a:solidFill>
                <a:latin typeface="Century Gothic" panose="020B0502020202020204" charset="0"/>
                <a:cs typeface="Century Gothic" panose="020B0502020202020204" charset="0"/>
              </a:rPr>
              <a:t> even at full occupancy.</a:t>
            </a:r>
            <a:endParaRPr lang="en-US" altLang="en-GB" sz="2000">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r>
              <a:rPr lang="en-US" altLang="en-GB" sz="2000" b="1">
                <a:solidFill>
                  <a:srgbClr val="F6FCDF"/>
                </a:solidFill>
                <a:latin typeface="Century Gothic" panose="020B0502020202020204" charset="0"/>
                <a:cs typeface="Century Gothic" panose="020B0502020202020204" charset="0"/>
              </a:rPr>
              <a:t>Formaldehyde (HCHO):</a:t>
            </a:r>
            <a:endParaRPr lang="en-US" altLang="en-GB" sz="2000" b="1">
              <a:solidFill>
                <a:srgbClr val="F6FCDF"/>
              </a:solidFill>
              <a:latin typeface="Century Gothic" panose="020B0502020202020204" charset="0"/>
              <a:cs typeface="Century Gothic" panose="020B0502020202020204" charset="0"/>
            </a:endParaRPr>
          </a:p>
          <a:p>
            <a:endParaRPr lang="en-US" altLang="en-GB" sz="2000">
              <a:solidFill>
                <a:srgbClr val="F6FCDF"/>
              </a:solidFill>
              <a:latin typeface="Century Gothic" panose="020B0502020202020204" charset="0"/>
              <a:cs typeface="Century Gothic" panose="020B0502020202020204" charset="0"/>
            </a:endParaRPr>
          </a:p>
          <a:p>
            <a:pPr marL="800100" lvl="1" indent="-342900">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Consistently below WHO limit (0.1 mg/m</a:t>
            </a:r>
            <a:r>
              <a:rPr lang="en-US" altLang="en-US" sz="2000">
                <a:solidFill>
                  <a:srgbClr val="F6FCDF"/>
                </a:solidFill>
                <a:latin typeface="Century Gothic" panose="020B0502020202020204" charset="0"/>
                <a:cs typeface="Century Gothic" panose="020B0502020202020204" charset="0"/>
              </a:rPr>
              <a:t>³</a:t>
            </a:r>
            <a:r>
              <a:rPr lang="en-US" altLang="en-GB" sz="2000">
                <a:solidFill>
                  <a:srgbClr val="F6FCDF"/>
                </a:solidFill>
                <a:latin typeface="Century Gothic" panose="020B0502020202020204" charset="0"/>
                <a:cs typeface="Century Gothic" panose="020B0502020202020204" charset="0"/>
              </a:rPr>
              <a:t>) for both hostels, on all floors.</a:t>
            </a:r>
            <a:endParaRPr lang="en-US" altLang="en-GB" sz="2000">
              <a:solidFill>
                <a:srgbClr val="F6FCDF"/>
              </a:solidFill>
              <a:latin typeface="Century Gothic" panose="020B0502020202020204" charset="0"/>
              <a:cs typeface="Century Gothic" panose="020B0502020202020204" charset="0"/>
            </a:endParaRPr>
          </a:p>
          <a:p>
            <a:pPr marL="800100" lvl="1" indent="-342900">
              <a:buFont typeface="Wingdings" panose="05000000000000000000" charset="0"/>
              <a:buChar char="v"/>
            </a:pPr>
            <a:r>
              <a:rPr lang="en-US" altLang="en-GB" sz="2000">
                <a:solidFill>
                  <a:srgbClr val="F6FCDF"/>
                </a:solidFill>
                <a:latin typeface="Century Gothic" panose="020B0502020202020204" charset="0"/>
                <a:cs typeface="Century Gothic" panose="020B0502020202020204" charset="0"/>
              </a:rPr>
              <a:t>Suggests low emissions from furniture, construction materials, and good indoor air exchange.</a:t>
            </a:r>
            <a:endParaRPr lang="en-US" altLang="en-GB" sz="2000">
              <a:solidFill>
                <a:srgbClr val="F6FCDF"/>
              </a:solidFill>
              <a:latin typeface="Century Gothic" panose="020B0502020202020204" charset="0"/>
              <a:cs typeface="Century Gothic" panose="020B050202020202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pic>
        <p:nvPicPr>
          <p:cNvPr id="31" name="Picture 31" descr="Screenshot (51)"/>
          <p:cNvPicPr>
            <a:picLocks noChangeAspect="1"/>
          </p:cNvPicPr>
          <p:nvPr/>
        </p:nvPicPr>
        <p:blipFill>
          <a:blip r:embed="rId1"/>
          <a:stretch>
            <a:fillRect/>
          </a:stretch>
        </p:blipFill>
        <p:spPr>
          <a:xfrm>
            <a:off x="1142365" y="1625600"/>
            <a:ext cx="7762875" cy="4084955"/>
          </a:xfrm>
          <a:prstGeom prst="rect">
            <a:avLst/>
          </a:prstGeom>
        </p:spPr>
      </p:pic>
      <p:pic>
        <p:nvPicPr>
          <p:cNvPr id="32" name="Picture 32" descr="Screenshot (52)"/>
          <p:cNvPicPr>
            <a:picLocks noChangeAspect="1"/>
          </p:cNvPicPr>
          <p:nvPr/>
        </p:nvPicPr>
        <p:blipFill>
          <a:blip r:embed="rId2"/>
          <a:stretch>
            <a:fillRect/>
          </a:stretch>
        </p:blipFill>
        <p:spPr>
          <a:xfrm>
            <a:off x="1141730" y="5850255"/>
            <a:ext cx="7763510" cy="3880485"/>
          </a:xfrm>
          <a:prstGeom prst="rect">
            <a:avLst/>
          </a:prstGeom>
        </p:spPr>
      </p:pic>
      <p:pic>
        <p:nvPicPr>
          <p:cNvPr id="35" name="Picture 35" descr="Screenshot (55)"/>
          <p:cNvPicPr>
            <a:picLocks noChangeAspect="1"/>
          </p:cNvPicPr>
          <p:nvPr/>
        </p:nvPicPr>
        <p:blipFill>
          <a:blip r:embed="rId3"/>
          <a:stretch>
            <a:fillRect/>
          </a:stretch>
        </p:blipFill>
        <p:spPr>
          <a:xfrm>
            <a:off x="9144635" y="1625600"/>
            <a:ext cx="7991475" cy="4084955"/>
          </a:xfrm>
          <a:prstGeom prst="rect">
            <a:avLst/>
          </a:prstGeom>
        </p:spPr>
      </p:pic>
      <p:pic>
        <p:nvPicPr>
          <p:cNvPr id="36" name="Picture 36" descr="Screenshot (56)"/>
          <p:cNvPicPr>
            <a:picLocks noChangeAspect="1"/>
          </p:cNvPicPr>
          <p:nvPr/>
        </p:nvPicPr>
        <p:blipFill>
          <a:blip r:embed="rId4"/>
          <a:stretch>
            <a:fillRect/>
          </a:stretch>
        </p:blipFill>
        <p:spPr>
          <a:xfrm>
            <a:off x="9144000" y="5850255"/>
            <a:ext cx="7992110" cy="3880485"/>
          </a:xfrm>
          <a:prstGeom prst="rect">
            <a:avLst/>
          </a:prstGeom>
        </p:spPr>
      </p:pic>
      <p:sp>
        <p:nvSpPr>
          <p:cNvPr id="3" name="Text Box 2"/>
          <p:cNvSpPr txBox="1"/>
          <p:nvPr/>
        </p:nvSpPr>
        <p:spPr>
          <a:xfrm>
            <a:off x="0" y="419100"/>
            <a:ext cx="18288635" cy="1753235"/>
          </a:xfrm>
          <a:prstGeom prst="rect">
            <a:avLst/>
          </a:prstGeom>
          <a:noFill/>
        </p:spPr>
        <p:txBody>
          <a:bodyPr wrap="square" rtlCol="0">
            <a:spAutoFit/>
          </a:bodyPr>
          <a:p>
            <a:pPr algn="ctr"/>
            <a:r>
              <a:rPr lang="en-US" altLang="en-GB" sz="3600" b="1">
                <a:solidFill>
                  <a:srgbClr val="F6FCDF"/>
                </a:solidFill>
              </a:rPr>
              <a:t>VERTICAL DISTRIBUTION OF PARTICULATE MATTER (PM</a:t>
            </a:r>
            <a:r>
              <a:rPr lang="en-US" altLang="en-US" sz="3600" b="1">
                <a:solidFill>
                  <a:srgbClr val="F6FCDF"/>
                </a:solidFill>
              </a:rPr>
              <a:t>₂</a:t>
            </a:r>
            <a:r>
              <a:rPr lang="en-US" altLang="en-GB" sz="3600" b="1">
                <a:solidFill>
                  <a:srgbClr val="F6FCDF"/>
                </a:solidFill>
              </a:rPr>
              <a:t>.</a:t>
            </a:r>
            <a:r>
              <a:rPr lang="en-US" altLang="en-US" sz="3600" b="1">
                <a:solidFill>
                  <a:srgbClr val="F6FCDF"/>
                </a:solidFill>
              </a:rPr>
              <a:t>₅</a:t>
            </a:r>
            <a:r>
              <a:rPr lang="en-US" altLang="en-GB" sz="3600" b="1">
                <a:solidFill>
                  <a:srgbClr val="F6FCDF"/>
                </a:solidFill>
              </a:rPr>
              <a:t> &amp; PM</a:t>
            </a:r>
            <a:r>
              <a:rPr lang="en-US" altLang="en-US" sz="3600" b="1">
                <a:solidFill>
                  <a:srgbClr val="F6FCDF"/>
                </a:solidFill>
              </a:rPr>
              <a:t>₁₀</a:t>
            </a:r>
            <a:r>
              <a:rPr lang="en-US" altLang="en-GB" sz="3600" b="1">
                <a:solidFill>
                  <a:srgbClr val="F6FCDF"/>
                </a:solidFill>
              </a:rPr>
              <a:t>) — 1K VS 1.8K HOSTELS</a:t>
            </a:r>
            <a:endParaRPr lang="en-US" altLang="en-GB" sz="3600" b="1">
              <a:solidFill>
                <a:srgbClr val="F6FCDF"/>
              </a:solidFill>
            </a:endParaRPr>
          </a:p>
          <a:p>
            <a:pPr algn="ctr"/>
            <a:endParaRPr lang="en-US" altLang="en-GB" sz="3600" b="1">
              <a:solidFill>
                <a:srgbClr val="F6FCDF"/>
              </a:solidFill>
            </a:endParaRPr>
          </a:p>
          <a:p>
            <a:pPr algn="ctr"/>
            <a:endParaRPr lang="en-US" altLang="en-GB" sz="3600" b="1">
              <a:solidFill>
                <a:srgbClr val="F6FCD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sp>
        <p:nvSpPr>
          <p:cNvPr id="18" name="Rectangles 17"/>
          <p:cNvSpPr/>
          <p:nvPr/>
        </p:nvSpPr>
        <p:spPr>
          <a:xfrm>
            <a:off x="19685" y="-113665"/>
            <a:ext cx="9079865" cy="1056322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
        <p:nvSpPr>
          <p:cNvPr id="6" name="TextBox 6"/>
          <p:cNvSpPr txBox="1"/>
          <p:nvPr/>
        </p:nvSpPr>
        <p:spPr>
          <a:xfrm>
            <a:off x="254000" y="491490"/>
            <a:ext cx="8685530" cy="2708275"/>
          </a:xfrm>
          <a:prstGeom prst="rect">
            <a:avLst/>
          </a:prstGeom>
        </p:spPr>
        <p:txBody>
          <a:bodyPr wrap="square" lIns="0" tIns="0" rIns="0" bIns="0" rtlCol="0" anchor="t">
            <a:spAutoFit/>
          </a:bodyPr>
          <a:lstStyle/>
          <a:p>
            <a:pPr marL="0" lvl="0" indent="0" algn="l">
              <a:lnSpc>
                <a:spcPts val="5280"/>
              </a:lnSpc>
            </a:pPr>
            <a:r>
              <a:rPr lang="en-US" altLang="en-GB" sz="36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TEMPORAL VARIATION IN MARCH 2025 — IMPORTANCE OF DISTRIBUTED SAMPLING</a:t>
            </a:r>
            <a:endParaRPr lang="en-US" altLang="en-GB" sz="36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a:p>
            <a:pPr marL="0" lvl="0" indent="0" algn="l">
              <a:lnSpc>
                <a:spcPts val="5280"/>
              </a:lnSpc>
            </a:pPr>
            <a:endParaRPr lang="en-US" altLang="en-GB" sz="3600" b="1" spc="22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2" name="Freeform 16"/>
          <p:cNvSpPr/>
          <p:nvPr/>
        </p:nvSpPr>
        <p:spPr>
          <a:xfrm>
            <a:off x="16832514" y="8573295"/>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AutoShape 17"/>
          <p:cNvSpPr/>
          <p:nvPr/>
        </p:nvSpPr>
        <p:spPr>
          <a:xfrm>
            <a:off x="13934084" y="9707398"/>
            <a:ext cx="4673716" cy="0"/>
          </a:xfrm>
          <a:prstGeom prst="line">
            <a:avLst/>
          </a:prstGeom>
          <a:ln w="38100" cap="flat">
            <a:solidFill>
              <a:srgbClr val="FFFFFF"/>
            </a:solidFill>
            <a:prstDash val="solid"/>
            <a:headEnd type="oval" w="lg" len="lg"/>
            <a:tailEnd type="oval" w="lg" len="lg"/>
          </a:ln>
        </p:spPr>
      </p:sp>
      <p:pic>
        <p:nvPicPr>
          <p:cNvPr id="39" name="Picture 39" descr="Screenshot (60)"/>
          <p:cNvPicPr>
            <a:picLocks noChangeAspect="1"/>
          </p:cNvPicPr>
          <p:nvPr/>
        </p:nvPicPr>
        <p:blipFill>
          <a:blip r:embed="rId3"/>
          <a:srcRect l="25460" t="1826" b="1120"/>
          <a:stretch>
            <a:fillRect/>
          </a:stretch>
        </p:blipFill>
        <p:spPr>
          <a:xfrm>
            <a:off x="0" y="3630930"/>
            <a:ext cx="9099550" cy="4994275"/>
          </a:xfrm>
          <a:prstGeom prst="rect">
            <a:avLst/>
          </a:prstGeom>
        </p:spPr>
      </p:pic>
      <p:sp>
        <p:nvSpPr>
          <p:cNvPr id="4" name="Text Box 3"/>
          <p:cNvSpPr txBox="1"/>
          <p:nvPr/>
        </p:nvSpPr>
        <p:spPr>
          <a:xfrm>
            <a:off x="9567545" y="1400175"/>
            <a:ext cx="8202930" cy="6638925"/>
          </a:xfrm>
          <a:prstGeom prst="rect">
            <a:avLst/>
          </a:prstGeom>
        </p:spPr>
        <p:txBody>
          <a:bodyPr anchor="ctr" anchorCtr="0">
            <a:noAutofit/>
          </a:bodyPr>
          <a:p>
            <a:pPr marL="457200" indent="-457200" algn="just">
              <a:buFont typeface="Wingdings" panose="05000000000000000000" charset="0"/>
              <a:buChar char="v"/>
            </a:pPr>
            <a:r>
              <a:rPr sz="2800">
                <a:solidFill>
                  <a:srgbClr val="F6FCDF"/>
                </a:solidFill>
              </a:rPr>
              <a:t>Air pollution levels showed significant daily fluctuation throughout March 2025, peaking mid-month before declining.</a:t>
            </a:r>
            <a:endParaRPr sz="2800">
              <a:solidFill>
                <a:srgbClr val="F6FCDF"/>
              </a:solidFill>
            </a:endParaRPr>
          </a:p>
          <a:p>
            <a:pPr marL="457200" indent="-457200" algn="just">
              <a:buFont typeface="Wingdings" panose="05000000000000000000" charset="0"/>
              <a:buChar char="v"/>
            </a:pPr>
            <a:endParaRPr sz="2800">
              <a:solidFill>
                <a:srgbClr val="F6FCDF"/>
              </a:solidFill>
            </a:endParaRPr>
          </a:p>
          <a:p>
            <a:pPr marL="457200" indent="-457200" algn="just">
              <a:buFont typeface="Wingdings" panose="05000000000000000000" charset="0"/>
              <a:buChar char="v"/>
            </a:pPr>
            <a:r>
              <a:rPr sz="2800">
                <a:solidFill>
                  <a:srgbClr val="F6FCDF"/>
                </a:solidFill>
              </a:rPr>
              <a:t>Short-term or single-day readings risk misrepresenting air quality due to these natural variations.</a:t>
            </a:r>
            <a:endParaRPr sz="2800">
              <a:solidFill>
                <a:srgbClr val="F6FCDF"/>
              </a:solidFill>
            </a:endParaRPr>
          </a:p>
          <a:p>
            <a:pPr marL="457200" indent="-457200" algn="just">
              <a:buFont typeface="Wingdings" panose="05000000000000000000" charset="0"/>
              <a:buChar char="v"/>
            </a:pPr>
            <a:endParaRPr sz="2800">
              <a:solidFill>
                <a:srgbClr val="F6FCDF"/>
              </a:solidFill>
            </a:endParaRPr>
          </a:p>
          <a:p>
            <a:pPr marL="457200" indent="-457200" algn="just">
              <a:buFont typeface="Wingdings" panose="05000000000000000000" charset="0"/>
              <a:buChar char="v"/>
            </a:pPr>
            <a:r>
              <a:rPr sz="2800">
                <a:solidFill>
                  <a:srgbClr val="F6FCDF"/>
                </a:solidFill>
              </a:rPr>
              <a:t>For accurate assessment, readings must be spread across 2–3 weeks — as supported by previous research.</a:t>
            </a:r>
            <a:endParaRPr sz="2800">
              <a:solidFill>
                <a:srgbClr val="F6FCDF"/>
              </a:solidFill>
            </a:endParaRPr>
          </a:p>
          <a:p>
            <a:pPr marL="457200" indent="-457200" algn="just">
              <a:buFont typeface="Wingdings" panose="05000000000000000000" charset="0"/>
              <a:buChar char="v"/>
            </a:pPr>
            <a:endParaRPr sz="2800">
              <a:solidFill>
                <a:srgbClr val="F6FCDF"/>
              </a:solidFill>
            </a:endParaRPr>
          </a:p>
          <a:p>
            <a:pPr marL="457200" indent="-457200" algn="just">
              <a:buFont typeface="Wingdings" panose="05000000000000000000" charset="0"/>
              <a:buChar char="v"/>
            </a:pPr>
            <a:r>
              <a:rPr sz="2800">
                <a:solidFill>
                  <a:srgbClr val="F6FCDF"/>
                </a:solidFill>
              </a:rPr>
              <a:t>Measurements near minimum points should be flagged or scaled to avoid underestimating exposure risk.</a:t>
            </a:r>
            <a:endParaRPr sz="2800">
              <a:solidFill>
                <a:srgbClr val="F6FCD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grpSp>
        <p:nvGrpSpPr>
          <p:cNvPr id="2" name="Group 2"/>
          <p:cNvGrpSpPr/>
          <p:nvPr/>
        </p:nvGrpSpPr>
        <p:grpSpPr>
          <a:xfrm rot="0">
            <a:off x="2782427" y="0"/>
            <a:ext cx="15505573" cy="10287000"/>
            <a:chOff x="0" y="0"/>
            <a:chExt cx="4083772" cy="2709333"/>
          </a:xfrm>
        </p:grpSpPr>
        <p:sp>
          <p:nvSpPr>
            <p:cNvPr id="3" name="Freeform 3"/>
            <p:cNvSpPr/>
            <p:nvPr/>
          </p:nvSpPr>
          <p:spPr>
            <a:xfrm>
              <a:off x="0" y="0"/>
              <a:ext cx="4083772" cy="2709333"/>
            </a:xfrm>
            <a:custGeom>
              <a:avLst/>
              <a:gdLst/>
              <a:ahLst/>
              <a:cxnLst/>
              <a:rect l="l" t="t" r="r" b="b"/>
              <a:pathLst>
                <a:path w="4083772" h="2709333">
                  <a:moveTo>
                    <a:pt x="0" y="0"/>
                  </a:moveTo>
                  <a:lnTo>
                    <a:pt x="4083772" y="0"/>
                  </a:lnTo>
                  <a:lnTo>
                    <a:pt x="4083772" y="2709333"/>
                  </a:lnTo>
                  <a:lnTo>
                    <a:pt x="0" y="2709333"/>
                  </a:lnTo>
                  <a:close/>
                </a:path>
              </a:pathLst>
            </a:custGeom>
            <a:solidFill>
              <a:srgbClr val="31511E"/>
            </a:solidFill>
          </p:spPr>
        </p:sp>
        <p:sp>
          <p:nvSpPr>
            <p:cNvPr id="4" name="TextBox 4"/>
            <p:cNvSpPr txBox="1"/>
            <p:nvPr/>
          </p:nvSpPr>
          <p:spPr>
            <a:xfrm>
              <a:off x="0" y="-57150"/>
              <a:ext cx="4083772" cy="2766483"/>
            </a:xfrm>
            <a:prstGeom prst="rect">
              <a:avLst/>
            </a:prstGeom>
          </p:spPr>
          <p:txBody>
            <a:bodyPr lIns="50800" tIns="50800" rIns="50800" bIns="50800" rtlCol="0" anchor="ctr"/>
            <a:lstStyle/>
            <a:p>
              <a:pPr algn="ctr">
                <a:lnSpc>
                  <a:spcPts val="3560"/>
                </a:lnSpc>
              </a:pPr>
            </a:p>
          </p:txBody>
        </p:sp>
      </p:grpSp>
      <p:grpSp>
        <p:nvGrpSpPr>
          <p:cNvPr id="5" name="Group 5"/>
          <p:cNvGrpSpPr/>
          <p:nvPr/>
        </p:nvGrpSpPr>
        <p:grpSpPr>
          <a:xfrm rot="0">
            <a:off x="1028700" y="1029970"/>
            <a:ext cx="16230600" cy="8281035"/>
            <a:chOff x="0" y="0"/>
            <a:chExt cx="4274726" cy="1879553"/>
          </a:xfrm>
        </p:grpSpPr>
        <p:sp>
          <p:nvSpPr>
            <p:cNvPr id="6" name="Freeform 6"/>
            <p:cNvSpPr/>
            <p:nvPr/>
          </p:nvSpPr>
          <p:spPr>
            <a:xfrm>
              <a:off x="0" y="0"/>
              <a:ext cx="4274726" cy="1879553"/>
            </a:xfrm>
            <a:custGeom>
              <a:avLst/>
              <a:gdLst/>
              <a:ahLst/>
              <a:cxnLst/>
              <a:rect l="l" t="t" r="r" b="b"/>
              <a:pathLst>
                <a:path w="4274726" h="1879553">
                  <a:moveTo>
                    <a:pt x="11925" y="0"/>
                  </a:moveTo>
                  <a:lnTo>
                    <a:pt x="4262801" y="0"/>
                  </a:lnTo>
                  <a:cubicBezTo>
                    <a:pt x="4269387" y="0"/>
                    <a:pt x="4274726" y="5339"/>
                    <a:pt x="4274726" y="11925"/>
                  </a:cubicBezTo>
                  <a:lnTo>
                    <a:pt x="4274726" y="1867628"/>
                  </a:lnTo>
                  <a:cubicBezTo>
                    <a:pt x="4274726" y="1874214"/>
                    <a:pt x="4269387" y="1879553"/>
                    <a:pt x="4262801" y="1879553"/>
                  </a:cubicBezTo>
                  <a:lnTo>
                    <a:pt x="11925" y="1879553"/>
                  </a:lnTo>
                  <a:cubicBezTo>
                    <a:pt x="5339" y="1879553"/>
                    <a:pt x="0" y="1874214"/>
                    <a:pt x="0" y="1867628"/>
                  </a:cubicBezTo>
                  <a:lnTo>
                    <a:pt x="0" y="11925"/>
                  </a:lnTo>
                  <a:cubicBezTo>
                    <a:pt x="0" y="5339"/>
                    <a:pt x="5339" y="0"/>
                    <a:pt x="11925" y="0"/>
                  </a:cubicBezTo>
                  <a:close/>
                </a:path>
              </a:pathLst>
            </a:custGeom>
            <a:solidFill>
              <a:srgbClr val="F4F6FF"/>
            </a:solidFill>
          </p:spPr>
        </p:sp>
        <p:sp>
          <p:nvSpPr>
            <p:cNvPr id="7" name="TextBox 7"/>
            <p:cNvSpPr txBox="1"/>
            <p:nvPr/>
          </p:nvSpPr>
          <p:spPr>
            <a:xfrm>
              <a:off x="0" y="-57150"/>
              <a:ext cx="4274726" cy="1936703"/>
            </a:xfrm>
            <a:prstGeom prst="rect">
              <a:avLst/>
            </a:prstGeom>
          </p:spPr>
          <p:txBody>
            <a:bodyPr lIns="50800" tIns="50800" rIns="50800" bIns="50800" rtlCol="0" anchor="ctr"/>
            <a:lstStyle/>
            <a:p>
              <a:pPr algn="ctr">
                <a:lnSpc>
                  <a:spcPts val="3560"/>
                </a:lnSpc>
              </a:pPr>
            </a:p>
          </p:txBody>
        </p:sp>
      </p:grpSp>
      <p:sp>
        <p:nvSpPr>
          <p:cNvPr id="8" name="TextBox 8"/>
          <p:cNvSpPr txBox="1"/>
          <p:nvPr/>
        </p:nvSpPr>
        <p:spPr>
          <a:xfrm>
            <a:off x="1028700" y="1320800"/>
            <a:ext cx="16229965" cy="1353820"/>
          </a:xfrm>
          <a:prstGeom prst="rect">
            <a:avLst/>
          </a:prstGeom>
        </p:spPr>
        <p:txBody>
          <a:bodyPr wrap="square" lIns="0" tIns="0" rIns="0" bIns="0" rtlCol="0" anchor="t">
            <a:spAutoFit/>
          </a:bodyPr>
          <a:lstStyle/>
          <a:p>
            <a:pPr marL="0" lvl="0" indent="0" algn="ctr">
              <a:lnSpc>
                <a:spcPct val="100000"/>
              </a:lnSpc>
            </a:pPr>
            <a:r>
              <a:rPr lang="en-US" altLang="en-GB" sz="4400" b="1" spc="349">
                <a:solidFill>
                  <a:srgbClr val="31511E"/>
                </a:solidFill>
                <a:latin typeface="Century Gothic" panose="020B0502020202020204" charset="0"/>
                <a:ea typeface="Arimo Bold" panose="020B0704020202020204"/>
                <a:cs typeface="Century Gothic" panose="020B0502020202020204" charset="0"/>
                <a:sym typeface="Arimo Bold" panose="020B0704020202020204"/>
              </a:rPr>
              <a:t>INDOOR AIR VS. REGULATORY BENCHMARKS: </a:t>
            </a:r>
            <a:endParaRPr lang="en-US" altLang="en-GB" sz="4400" b="1" spc="349">
              <a:solidFill>
                <a:srgbClr val="31511E"/>
              </a:solidFill>
              <a:latin typeface="Century Gothic" panose="020B0502020202020204" charset="0"/>
              <a:ea typeface="Arimo Bold" panose="020B0704020202020204"/>
              <a:cs typeface="Century Gothic" panose="020B0502020202020204" charset="0"/>
              <a:sym typeface="Arimo Bold" panose="020B0704020202020204"/>
            </a:endParaRPr>
          </a:p>
          <a:p>
            <a:pPr marL="0" lvl="0" indent="0" algn="ctr">
              <a:lnSpc>
                <a:spcPct val="100000"/>
              </a:lnSpc>
            </a:pPr>
            <a:r>
              <a:rPr lang="en-US" altLang="en-GB" sz="4400" b="1" spc="349">
                <a:solidFill>
                  <a:srgbClr val="31511E"/>
                </a:solidFill>
                <a:latin typeface="Century Gothic" panose="020B0502020202020204" charset="0"/>
                <a:ea typeface="Arimo Bold" panose="020B0704020202020204"/>
                <a:cs typeface="Century Gothic" panose="020B0502020202020204" charset="0"/>
                <a:sym typeface="Arimo Bold" panose="020B0704020202020204"/>
              </a:rPr>
              <a:t>WHO</a:t>
            </a:r>
            <a:r>
              <a:rPr lang="en-US" altLang="en-US" sz="4400" b="1" spc="349">
                <a:solidFill>
                  <a:srgbClr val="31511E"/>
                </a:solidFill>
                <a:latin typeface="Century Gothic" panose="020B0502020202020204" charset="0"/>
                <a:ea typeface="Arimo Bold" panose="020B0704020202020204"/>
                <a:cs typeface="Century Gothic" panose="020B0502020202020204" charset="0"/>
                <a:sym typeface="Arimo Bold" panose="020B0704020202020204"/>
              </a:rPr>
              <a:t> </a:t>
            </a:r>
            <a:r>
              <a:rPr lang="en-US" altLang="en-GB" sz="4400" b="1" spc="349">
                <a:solidFill>
                  <a:srgbClr val="31511E"/>
                </a:solidFill>
                <a:latin typeface="Century Gothic" panose="020B0502020202020204" charset="0"/>
                <a:ea typeface="Arimo Bold" panose="020B0704020202020204"/>
                <a:cs typeface="Century Gothic" panose="020B0502020202020204" charset="0"/>
                <a:sym typeface="Arimo Bold" panose="020B0704020202020204"/>
              </a:rPr>
              <a:t>2021 &amp; NAAQS</a:t>
            </a:r>
            <a:r>
              <a:rPr lang="en-US" altLang="en-US" sz="4400" b="1" spc="349">
                <a:solidFill>
                  <a:srgbClr val="31511E"/>
                </a:solidFill>
                <a:latin typeface="Century Gothic" panose="020B0502020202020204" charset="0"/>
                <a:ea typeface="Arimo Bold" panose="020B0704020202020204"/>
                <a:cs typeface="Century Gothic" panose="020B0502020202020204" charset="0"/>
                <a:sym typeface="Arimo Bold" panose="020B0704020202020204"/>
              </a:rPr>
              <a:t> </a:t>
            </a:r>
            <a:r>
              <a:rPr lang="en-US" altLang="en-GB" sz="4400" b="1" spc="349">
                <a:solidFill>
                  <a:srgbClr val="31511E"/>
                </a:solidFill>
                <a:latin typeface="Century Gothic" panose="020B0502020202020204" charset="0"/>
                <a:ea typeface="Arimo Bold" panose="020B0704020202020204"/>
                <a:cs typeface="Century Gothic" panose="020B0502020202020204" charset="0"/>
                <a:sym typeface="Arimo Bold" panose="020B0704020202020204"/>
              </a:rPr>
              <a:t>2009</a:t>
            </a:r>
            <a:endParaRPr lang="en-US" altLang="en-GB" sz="4400" b="1" spc="349">
              <a:solidFill>
                <a:srgbClr val="31511E"/>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9" name="TextBox 9"/>
          <p:cNvSpPr txBox="1"/>
          <p:nvPr/>
        </p:nvSpPr>
        <p:spPr>
          <a:xfrm>
            <a:off x="1524000" y="3086100"/>
            <a:ext cx="15229840" cy="1790700"/>
          </a:xfrm>
          <a:prstGeom prst="rect">
            <a:avLst/>
          </a:prstGeom>
        </p:spPr>
        <p:txBody>
          <a:bodyPr lIns="0" tIns="0" rIns="0" bIns="0" rtlCol="0" anchor="t">
            <a:noAutofit/>
          </a:bodyPr>
          <a:lstStyle/>
          <a:p>
            <a:pPr marL="342900" indent="-342900" algn="l">
              <a:lnSpc>
                <a:spcPts val="3955"/>
              </a:lnSpc>
              <a:buFont typeface="Wingdings" panose="05000000000000000000" charset="0"/>
              <a:buChar char="v"/>
            </a:pPr>
            <a:r>
              <a:rPr lang="en-US" altLang="en-GB" sz="2000">
                <a:solidFill>
                  <a:srgbClr val="31511E"/>
                </a:solidFill>
                <a:latin typeface="Century Gothic" panose="020B0502020202020204" charset="0"/>
                <a:cs typeface="Century Gothic" panose="020B0502020202020204" charset="0"/>
              </a:rPr>
              <a:t>WHO 2021 tightened its 24 - hr limits to protect health, while NAAQS</a:t>
            </a:r>
            <a:r>
              <a:rPr lang="en-US" altLang="en-US" sz="2000">
                <a:solidFill>
                  <a:srgbClr val="31511E"/>
                </a:solidFill>
                <a:latin typeface="Century Gothic" panose="020B0502020202020204" charset="0"/>
                <a:cs typeface="Century Gothic" panose="020B0502020202020204" charset="0"/>
              </a:rPr>
              <a:t> </a:t>
            </a:r>
            <a:r>
              <a:rPr lang="en-US" altLang="en-GB" sz="2000">
                <a:solidFill>
                  <a:srgbClr val="31511E"/>
                </a:solidFill>
                <a:latin typeface="Century Gothic" panose="020B0502020202020204" charset="0"/>
                <a:cs typeface="Century Gothic" panose="020B0502020202020204" charset="0"/>
              </a:rPr>
              <a:t>2009 remains more lenient.</a:t>
            </a:r>
            <a:endParaRPr lang="en-US" altLang="en-GB" sz="2000">
              <a:solidFill>
                <a:srgbClr val="31511E"/>
              </a:solidFill>
              <a:latin typeface="Century Gothic" panose="020B0502020202020204" charset="0"/>
              <a:cs typeface="Century Gothic" panose="020B0502020202020204" charset="0"/>
            </a:endParaRPr>
          </a:p>
          <a:p>
            <a:pPr marL="342900" indent="-342900" algn="l">
              <a:lnSpc>
                <a:spcPts val="4405"/>
              </a:lnSpc>
              <a:buFont typeface="Wingdings" panose="05000000000000000000" charset="0"/>
              <a:buChar char="v"/>
            </a:pPr>
            <a:r>
              <a:rPr lang="en-US" altLang="en-GB" sz="2000">
                <a:solidFill>
                  <a:srgbClr val="31511E"/>
                </a:solidFill>
                <a:latin typeface="Century Gothic" panose="020B0502020202020204" charset="0"/>
                <a:cs typeface="Century Gothic" panose="020B0502020202020204" charset="0"/>
              </a:rPr>
              <a:t>NIT</a:t>
            </a:r>
            <a:r>
              <a:rPr lang="en-US" altLang="en-US" sz="2000">
                <a:solidFill>
                  <a:srgbClr val="31511E"/>
                </a:solidFill>
                <a:latin typeface="Century Gothic" panose="020B0502020202020204" charset="0"/>
                <a:cs typeface="Century Gothic" panose="020B0502020202020204" charset="0"/>
              </a:rPr>
              <a:t> </a:t>
            </a:r>
            <a:r>
              <a:rPr lang="en-US" altLang="en-GB" sz="2000">
                <a:solidFill>
                  <a:srgbClr val="31511E"/>
                </a:solidFill>
                <a:latin typeface="Century Gothic" panose="020B0502020202020204" charset="0"/>
                <a:cs typeface="Century Gothic" panose="020B0502020202020204" charset="0"/>
              </a:rPr>
              <a:t>Warangal indoor PM 2.5 /PM 10 regularly exceeds even the Indian standards and far surpasses WHO’s.</a:t>
            </a:r>
            <a:endParaRPr lang="en-US" altLang="en-GB" sz="2000">
              <a:solidFill>
                <a:srgbClr val="31511E"/>
              </a:solidFill>
              <a:latin typeface="Century Gothic" panose="020B0502020202020204" charset="0"/>
              <a:cs typeface="Century Gothic" panose="020B0502020202020204" charset="0"/>
            </a:endParaRPr>
          </a:p>
          <a:p>
            <a:pPr marL="342900" indent="-342900" algn="l">
              <a:lnSpc>
                <a:spcPts val="4405"/>
              </a:lnSpc>
              <a:buFont typeface="Wingdings" panose="05000000000000000000" charset="0"/>
              <a:buChar char="v"/>
            </a:pPr>
            <a:r>
              <a:rPr lang="en-US" altLang="en-GB" sz="2000">
                <a:solidFill>
                  <a:srgbClr val="31511E"/>
                </a:solidFill>
                <a:latin typeface="Century Gothic" panose="020B0502020202020204" charset="0"/>
                <a:cs typeface="Century Gothic" panose="020B0502020202020204" charset="0"/>
              </a:rPr>
              <a:t>This table highlights the severity and the urgent need for IAQ interventions.</a:t>
            </a:r>
            <a:endParaRPr lang="en-US" altLang="en-GB" sz="2000">
              <a:solidFill>
                <a:srgbClr val="31511E"/>
              </a:solidFill>
              <a:latin typeface="Century Gothic" panose="020B0502020202020204" charset="0"/>
              <a:cs typeface="Century Gothic" panose="020B0502020202020204" charset="0"/>
            </a:endParaRPr>
          </a:p>
        </p:txBody>
      </p:sp>
      <p:sp>
        <p:nvSpPr>
          <p:cNvPr id="10" name="AutoShape 10"/>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12" name="Freeform 3"/>
          <p:cNvSpPr/>
          <p:nvPr/>
        </p:nvSpPr>
        <p:spPr>
          <a:xfrm>
            <a:off x="16116992" y="8768193"/>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aphicFrame>
        <p:nvGraphicFramePr>
          <p:cNvPr id="11" name="Table 10"/>
          <p:cNvGraphicFramePr/>
          <p:nvPr>
            <p:custDataLst>
              <p:tags r:id="rId3"/>
            </p:custDataLst>
          </p:nvPr>
        </p:nvGraphicFramePr>
        <p:xfrm>
          <a:off x="1524000" y="5288280"/>
          <a:ext cx="15229840" cy="2891790"/>
        </p:xfrm>
        <a:graphic>
          <a:graphicData uri="http://schemas.openxmlformats.org/drawingml/2006/table">
            <a:tbl>
              <a:tblPr firstRow="1" bandRow="1">
                <a:tableStyleId>{5940675A-B579-460E-94D1-54222C63F5DA}</a:tableStyleId>
              </a:tblPr>
              <a:tblGrid>
                <a:gridCol w="3807460"/>
                <a:gridCol w="3807460"/>
                <a:gridCol w="3807460"/>
                <a:gridCol w="3807460"/>
              </a:tblGrid>
              <a:tr h="963930">
                <a:tc>
                  <a:txBody>
                    <a:bodyPr/>
                    <a:p>
                      <a:pPr algn="ctr"/>
                      <a:r>
                        <a:rPr lang="en-US" altLang="en-GB" sz="2000" b="1">
                          <a:latin typeface="Century Gothic" panose="020B0502020202020204" charset="0"/>
                          <a:cs typeface="Century Gothic" panose="020B0502020202020204" charset="0"/>
                        </a:rPr>
                        <a:t>POLLUTANT</a:t>
                      </a:r>
                      <a:endParaRPr lang="en-US" altLang="en-GB" sz="2000" b="1">
                        <a:latin typeface="Century Gothic" panose="020B0502020202020204" charset="0"/>
                        <a:cs typeface="Century Gothic" panose="020B0502020202020204" charset="0"/>
                      </a:endParaRPr>
                    </a:p>
                  </a:txBody>
                  <a:tcPr marL="0" marR="0" marT="0" marB="0" anchor="ctr" anchorCtr="0">
                    <a:lnL w="28575" cmpd="sng">
                      <a:solidFill>
                        <a:srgbClr val="31511E"/>
                      </a:solidFill>
                      <a:prstDash val="solid"/>
                    </a:lnL>
                    <a:lnR w="28575" cmpd="sng">
                      <a:solidFill>
                        <a:srgbClr val="31511E"/>
                      </a:solidFill>
                      <a:prstDash val="solid"/>
                    </a:lnR>
                    <a:lnT w="28575" cmpd="sng">
                      <a:solidFill>
                        <a:srgbClr val="31511E"/>
                      </a:solidFill>
                      <a:prstDash val="solid"/>
                    </a:lnT>
                    <a:lnB w="28575" cmpd="sng">
                      <a:solidFill>
                        <a:srgbClr val="31511E"/>
                      </a:solidFill>
                      <a:prstDash val="solid"/>
                    </a:lnB>
                  </a:tcPr>
                </a:tc>
                <a:tc>
                  <a:txBody>
                    <a:bodyPr/>
                    <a:p>
                      <a:pPr algn="ctr">
                        <a:buNone/>
                      </a:pPr>
                      <a:r>
                        <a:rPr lang="en-US" altLang="en-GB" sz="2000" b="1">
                          <a:latin typeface="Century Gothic" panose="020B0502020202020204" charset="0"/>
                          <a:cs typeface="Century Gothic" panose="020B0502020202020204" charset="0"/>
                        </a:rPr>
                        <a:t>WHO</a:t>
                      </a:r>
                      <a:r>
                        <a:rPr lang="en-US" altLang="en-US" sz="2000" b="1">
                          <a:latin typeface="Century Gothic" panose="020B0502020202020204" charset="0"/>
                          <a:cs typeface="Century Gothic" panose="020B0502020202020204" charset="0"/>
                        </a:rPr>
                        <a:t> </a:t>
                      </a:r>
                      <a:r>
                        <a:rPr lang="en-US" altLang="en-GB" sz="2000" b="1">
                          <a:latin typeface="Century Gothic" panose="020B0502020202020204" charset="0"/>
                          <a:cs typeface="Century Gothic" panose="020B0502020202020204" charset="0"/>
                        </a:rPr>
                        <a:t>2021 (24</a:t>
                      </a:r>
                      <a:r>
                        <a:rPr lang="en-US" altLang="en-US" sz="2000" b="1">
                          <a:latin typeface="Century Gothic" panose="020B0502020202020204" charset="0"/>
                          <a:cs typeface="Century Gothic" panose="020B0502020202020204" charset="0"/>
                        </a:rPr>
                        <a:t> </a:t>
                      </a:r>
                      <a:r>
                        <a:rPr lang="en-US" altLang="en-GB" sz="2000" b="1">
                          <a:latin typeface="Century Gothic" panose="020B0502020202020204" charset="0"/>
                          <a:cs typeface="Century Gothic" panose="020B0502020202020204" charset="0"/>
                        </a:rPr>
                        <a:t>hr avg)</a:t>
                      </a:r>
                      <a:endParaRPr lang="en-US" altLang="en-GB" sz="2000" b="1">
                        <a:latin typeface="Century Gothic" panose="020B0502020202020204" charset="0"/>
                        <a:cs typeface="Century Gothic" panose="020B0502020202020204" charset="0"/>
                      </a:endParaRPr>
                    </a:p>
                  </a:txBody>
                  <a:tcPr anchor="ctr" anchorCtr="0">
                    <a:lnL w="28575" cmpd="sng">
                      <a:solidFill>
                        <a:srgbClr val="31511E"/>
                      </a:solidFill>
                      <a:prstDash val="solid"/>
                    </a:lnL>
                    <a:lnR w="28575">
                      <a:solidFill>
                        <a:srgbClr val="31511E"/>
                      </a:solidFill>
                      <a:prstDash val="solid"/>
                    </a:lnR>
                    <a:lnT w="28575" cmpd="sng">
                      <a:solidFill>
                        <a:srgbClr val="31511E"/>
                      </a:solidFill>
                      <a:prstDash val="solid"/>
                    </a:lnT>
                    <a:lnB w="28575" cmpd="sng">
                      <a:solidFill>
                        <a:srgbClr val="31511E"/>
                      </a:solidFill>
                      <a:prstDash val="solid"/>
                    </a:lnB>
                  </a:tcPr>
                </a:tc>
                <a:tc>
                  <a:txBody>
                    <a:bodyPr/>
                    <a:p>
                      <a:pPr algn="ctr">
                        <a:buNone/>
                      </a:pPr>
                      <a:r>
                        <a:rPr lang="en-US" altLang="en-GB" sz="2000" b="1">
                          <a:latin typeface="Century Gothic" panose="020B0502020202020204" charset="0"/>
                          <a:cs typeface="Century Gothic" panose="020B0502020202020204" charset="0"/>
                        </a:rPr>
                        <a:t>NAAQS</a:t>
                      </a:r>
                      <a:r>
                        <a:rPr lang="en-US" altLang="en-US" sz="2000" b="1">
                          <a:latin typeface="Century Gothic" panose="020B0502020202020204" charset="0"/>
                          <a:cs typeface="Century Gothic" panose="020B0502020202020204" charset="0"/>
                        </a:rPr>
                        <a:t> </a:t>
                      </a:r>
                      <a:r>
                        <a:rPr lang="en-US" altLang="en-GB" sz="2000" b="1">
                          <a:latin typeface="Century Gothic" panose="020B0502020202020204" charset="0"/>
                          <a:cs typeface="Century Gothic" panose="020B0502020202020204" charset="0"/>
                        </a:rPr>
                        <a:t>2009 (24</a:t>
                      </a:r>
                      <a:r>
                        <a:rPr lang="en-US" altLang="en-US" sz="2000" b="1">
                          <a:latin typeface="Century Gothic" panose="020B0502020202020204" charset="0"/>
                          <a:cs typeface="Century Gothic" panose="020B0502020202020204" charset="0"/>
                        </a:rPr>
                        <a:t> </a:t>
                      </a:r>
                      <a:r>
                        <a:rPr lang="en-US" altLang="en-GB" sz="2000" b="1">
                          <a:latin typeface="Century Gothic" panose="020B0502020202020204" charset="0"/>
                          <a:cs typeface="Century Gothic" panose="020B0502020202020204" charset="0"/>
                        </a:rPr>
                        <a:t>hr avg)</a:t>
                      </a:r>
                      <a:endParaRPr lang="en-US" altLang="en-GB" sz="2000" b="1">
                        <a:latin typeface="Century Gothic" panose="020B0502020202020204" charset="0"/>
                        <a:cs typeface="Century Gothic" panose="020B0502020202020204" charset="0"/>
                      </a:endParaRPr>
                    </a:p>
                  </a:txBody>
                  <a:tcPr anchor="ctr" anchorCtr="0">
                    <a:lnL w="28575">
                      <a:solidFill>
                        <a:srgbClr val="31511E"/>
                      </a:solidFill>
                      <a:prstDash val="solid"/>
                    </a:lnL>
                    <a:lnR w="28575">
                      <a:solidFill>
                        <a:srgbClr val="31511E"/>
                      </a:solidFill>
                      <a:prstDash val="solid"/>
                    </a:lnR>
                    <a:lnT w="28575">
                      <a:solidFill>
                        <a:srgbClr val="31511E"/>
                      </a:solidFill>
                      <a:prstDash val="solid"/>
                    </a:lnT>
                    <a:lnB w="28575">
                      <a:solidFill>
                        <a:srgbClr val="31511E"/>
                      </a:solidFill>
                      <a:prstDash val="solid"/>
                    </a:lnB>
                    <a:lnTlToBr>
                      <a:noFill/>
                    </a:lnTlToBr>
                    <a:lnBlToTr>
                      <a:noFill/>
                    </a:lnBlToTr>
                  </a:tcPr>
                </a:tc>
                <a:tc>
                  <a:txBody>
                    <a:bodyPr/>
                    <a:p>
                      <a:pPr algn="ctr">
                        <a:buNone/>
                      </a:pPr>
                      <a:r>
                        <a:rPr lang="en-US" altLang="en-GB" sz="2000" b="1">
                          <a:latin typeface="Century Gothic" panose="020B0502020202020204" charset="0"/>
                          <a:cs typeface="Century Gothic" panose="020B0502020202020204" charset="0"/>
                        </a:rPr>
                        <a:t>NITW  (OBSERVED)</a:t>
                      </a:r>
                      <a:endParaRPr lang="en-US" altLang="en-GB" sz="2000" b="1">
                        <a:latin typeface="Century Gothic" panose="020B0502020202020204" charset="0"/>
                        <a:cs typeface="Century Gothic" panose="020B0502020202020204" charset="0"/>
                      </a:endParaRPr>
                    </a:p>
                  </a:txBody>
                  <a:tcPr anchor="ctr" anchorCtr="0">
                    <a:lnL w="28575">
                      <a:solidFill>
                        <a:srgbClr val="31511E"/>
                      </a:solidFill>
                      <a:prstDash val="solid"/>
                    </a:lnL>
                    <a:lnR w="28575" cmpd="sng">
                      <a:solidFill>
                        <a:srgbClr val="31511E"/>
                      </a:solidFill>
                      <a:prstDash val="solid"/>
                    </a:lnR>
                    <a:lnT w="28575" cmpd="sng">
                      <a:solidFill>
                        <a:srgbClr val="31511E"/>
                      </a:solidFill>
                      <a:prstDash val="solid"/>
                    </a:lnT>
                    <a:lnB w="28575" cmpd="sng">
                      <a:solidFill>
                        <a:srgbClr val="31511E"/>
                      </a:solidFill>
                      <a:prstDash val="solid"/>
                    </a:lnB>
                  </a:tcPr>
                </a:tc>
              </a:tr>
              <a:tr h="963930">
                <a:tc>
                  <a:txBody>
                    <a:bodyPr/>
                    <a:p>
                      <a:pPr algn="ctr">
                        <a:buNone/>
                      </a:pPr>
                      <a:r>
                        <a:rPr lang="en-US" altLang="en-GB" sz="2000">
                          <a:latin typeface="Century Gothic" panose="020B0502020202020204" charset="0"/>
                          <a:cs typeface="Century Gothic" panose="020B0502020202020204" charset="0"/>
                        </a:rPr>
                        <a:t>PM 2.5</a:t>
                      </a:r>
                      <a:endParaRPr lang="en-US" altLang="en-US" sz="2000">
                        <a:latin typeface="Century Gothic" panose="020B0502020202020204" charset="0"/>
                        <a:cs typeface="Century Gothic" panose="020B0502020202020204" charset="0"/>
                      </a:endParaRPr>
                    </a:p>
                  </a:txBody>
                  <a:tcPr anchor="ctr" anchorCtr="0">
                    <a:lnL w="28575" cmpd="sng">
                      <a:solidFill>
                        <a:srgbClr val="31511E"/>
                      </a:solidFill>
                      <a:prstDash val="solid"/>
                    </a:lnL>
                    <a:lnR w="28575" cmpd="sng">
                      <a:solidFill>
                        <a:srgbClr val="31511E"/>
                      </a:solidFill>
                      <a:prstDash val="solid"/>
                    </a:lnR>
                    <a:lnT w="28575" cmpd="sng">
                      <a:solidFill>
                        <a:srgbClr val="31511E"/>
                      </a:solidFill>
                      <a:prstDash val="solid"/>
                    </a:lnT>
                    <a:lnB w="28575" cmpd="sng">
                      <a:solidFill>
                        <a:srgbClr val="31511E"/>
                      </a:solidFill>
                      <a:prstDash val="solid"/>
                    </a:lnB>
                  </a:tcPr>
                </a:tc>
                <a:tc>
                  <a:txBody>
                    <a:bodyPr/>
                    <a:p>
                      <a:pPr algn="ctr">
                        <a:buNone/>
                      </a:pPr>
                      <a:r>
                        <a:rPr lang="en-US" altLang="en-GB" sz="2000">
                          <a:latin typeface="Century Gothic" panose="020B0502020202020204" charset="0"/>
                          <a:cs typeface="Century Gothic" panose="020B0502020202020204" charset="0"/>
                        </a:rPr>
                        <a:t>15</a:t>
                      </a:r>
                      <a:r>
                        <a:rPr lang="en-US" altLang="en-US" sz="2000">
                          <a:latin typeface="Century Gothic" panose="020B0502020202020204" charset="0"/>
                          <a:cs typeface="Century Gothic" panose="020B0502020202020204" charset="0"/>
                        </a:rPr>
                        <a:t> </a:t>
                      </a:r>
                      <a:r>
                        <a:rPr lang="en-US" altLang="en-US" sz="2000">
                          <a:latin typeface="Century Gothic" panose="020B0502020202020204" charset="0"/>
                          <a:cs typeface="Century Gothic" panose="020B0502020202020204" charset="0"/>
                        </a:rPr>
                        <a:t>µ</a:t>
                      </a:r>
                      <a:r>
                        <a:rPr lang="en-US" altLang="en-GB" sz="2000">
                          <a:latin typeface="Century Gothic" panose="020B0502020202020204" charset="0"/>
                          <a:cs typeface="Century Gothic" panose="020B0502020202020204" charset="0"/>
                        </a:rPr>
                        <a:t>g/m</a:t>
                      </a:r>
                      <a:r>
                        <a:rPr lang="en-US" altLang="en-US" sz="2000">
                          <a:latin typeface="Century Gothic" panose="020B0502020202020204" charset="0"/>
                          <a:cs typeface="Century Gothic" panose="020B0502020202020204" charset="0"/>
                        </a:rPr>
                        <a:t>³</a:t>
                      </a:r>
                      <a:endParaRPr lang="en-US" altLang="en-US" sz="2000">
                        <a:latin typeface="Century Gothic" panose="020B0502020202020204" charset="0"/>
                        <a:cs typeface="Century Gothic" panose="020B0502020202020204" charset="0"/>
                      </a:endParaRPr>
                    </a:p>
                  </a:txBody>
                  <a:tcPr anchor="ctr" anchorCtr="0">
                    <a:lnL w="28575" cmpd="sng">
                      <a:solidFill>
                        <a:srgbClr val="31511E"/>
                      </a:solidFill>
                      <a:prstDash val="solid"/>
                    </a:lnL>
                    <a:lnR w="28575" cmpd="sng">
                      <a:solidFill>
                        <a:srgbClr val="31511E"/>
                      </a:solidFill>
                      <a:prstDash val="solid"/>
                    </a:lnR>
                    <a:lnT w="28575" cmpd="sng">
                      <a:solidFill>
                        <a:srgbClr val="31511E"/>
                      </a:solidFill>
                      <a:prstDash val="solid"/>
                    </a:lnT>
                    <a:lnB w="28575" cmpd="sng">
                      <a:solidFill>
                        <a:srgbClr val="31511E"/>
                      </a:solidFill>
                      <a:prstDash val="solid"/>
                    </a:lnB>
                  </a:tcPr>
                </a:tc>
                <a:tc>
                  <a:txBody>
                    <a:bodyPr/>
                    <a:p>
                      <a:pPr algn="ctr"/>
                      <a:r>
                        <a:rPr lang="en-US" altLang="en-GB" sz="2000">
                          <a:latin typeface="Century Gothic" panose="020B0502020202020204" charset="0"/>
                          <a:cs typeface="Century Gothic" panose="020B0502020202020204" charset="0"/>
                        </a:rPr>
                        <a:t>60</a:t>
                      </a:r>
                      <a:r>
                        <a:rPr lang="en-US" altLang="en-US" sz="2000">
                          <a:latin typeface="Century Gothic" panose="020B0502020202020204" charset="0"/>
                          <a:cs typeface="Century Gothic" panose="020B0502020202020204" charset="0"/>
                        </a:rPr>
                        <a:t>µ</a:t>
                      </a:r>
                      <a:r>
                        <a:rPr lang="en-US" altLang="en-GB" sz="2000">
                          <a:latin typeface="Century Gothic" panose="020B0502020202020204" charset="0"/>
                          <a:cs typeface="Century Gothic" panose="020B0502020202020204" charset="0"/>
                        </a:rPr>
                        <a:t>g/m</a:t>
                      </a:r>
                      <a:r>
                        <a:rPr lang="en-US" altLang="en-US" sz="2000">
                          <a:latin typeface="Century Gothic" panose="020B0502020202020204" charset="0"/>
                          <a:cs typeface="Century Gothic" panose="020B0502020202020204" charset="0"/>
                        </a:rPr>
                        <a:t>³</a:t>
                      </a:r>
                      <a:endParaRPr lang="en-US" altLang="en-US" sz="2000">
                        <a:latin typeface="Century Gothic" panose="020B0502020202020204" charset="0"/>
                        <a:cs typeface="Century Gothic" panose="020B0502020202020204" charset="0"/>
                      </a:endParaRPr>
                    </a:p>
                  </a:txBody>
                  <a:tcPr marL="0" marR="0" marT="0" marB="0" anchor="ctr" anchorCtr="0">
                    <a:lnL w="28575" cmpd="sng">
                      <a:solidFill>
                        <a:srgbClr val="31511E"/>
                      </a:solidFill>
                      <a:prstDash val="solid"/>
                    </a:lnL>
                    <a:lnR w="28575" cmpd="sng">
                      <a:solidFill>
                        <a:srgbClr val="31511E"/>
                      </a:solidFill>
                      <a:prstDash val="solid"/>
                    </a:lnR>
                    <a:lnT w="28575">
                      <a:solidFill>
                        <a:srgbClr val="31511E"/>
                      </a:solidFill>
                      <a:prstDash val="solid"/>
                    </a:lnT>
                    <a:lnB w="28575" cmpd="sng">
                      <a:solidFill>
                        <a:srgbClr val="31511E"/>
                      </a:solidFill>
                      <a:prstDash val="solid"/>
                    </a:lnB>
                  </a:tcPr>
                </a:tc>
                <a:tc>
                  <a:txBody>
                    <a:bodyPr/>
                    <a:p>
                      <a:pPr algn="ctr">
                        <a:buNone/>
                      </a:pPr>
                      <a:r>
                        <a:rPr lang="en-US" altLang="en-GB" sz="2000">
                          <a:latin typeface="Century Gothic" panose="020B0502020202020204" charset="0"/>
                          <a:cs typeface="Century Gothic" panose="020B0502020202020204" charset="0"/>
                        </a:rPr>
                        <a:t>40–90</a:t>
                      </a:r>
                      <a:r>
                        <a:rPr lang="en-US" altLang="en-US" sz="2000">
                          <a:latin typeface="Century Gothic" panose="020B0502020202020204" charset="0"/>
                          <a:cs typeface="Century Gothic" panose="020B0502020202020204" charset="0"/>
                        </a:rPr>
                        <a:t> </a:t>
                      </a:r>
                      <a:r>
                        <a:rPr lang="en-US" altLang="en-US" sz="2000">
                          <a:latin typeface="Century Gothic" panose="020B0502020202020204" charset="0"/>
                          <a:cs typeface="Century Gothic" panose="020B0502020202020204" charset="0"/>
                        </a:rPr>
                        <a:t>µ</a:t>
                      </a:r>
                      <a:r>
                        <a:rPr lang="en-US" altLang="en-GB" sz="2000">
                          <a:latin typeface="Century Gothic" panose="020B0502020202020204" charset="0"/>
                          <a:cs typeface="Century Gothic" panose="020B0502020202020204" charset="0"/>
                        </a:rPr>
                        <a:t>g/m</a:t>
                      </a:r>
                      <a:r>
                        <a:rPr lang="en-US" altLang="en-US" sz="2000">
                          <a:latin typeface="Century Gothic" panose="020B0502020202020204" charset="0"/>
                          <a:cs typeface="Century Gothic" panose="020B0502020202020204" charset="0"/>
                        </a:rPr>
                        <a:t>³</a:t>
                      </a:r>
                      <a:endParaRPr lang="en-US" altLang="en-US" sz="2000">
                        <a:latin typeface="Century Gothic" panose="020B0502020202020204" charset="0"/>
                        <a:cs typeface="Century Gothic" panose="020B0502020202020204" charset="0"/>
                      </a:endParaRPr>
                    </a:p>
                  </a:txBody>
                  <a:tcPr anchor="ctr" anchorCtr="0">
                    <a:lnL w="28575" cmpd="sng">
                      <a:solidFill>
                        <a:srgbClr val="31511E"/>
                      </a:solidFill>
                      <a:prstDash val="solid"/>
                    </a:lnL>
                    <a:lnR w="28575" cmpd="sng">
                      <a:solidFill>
                        <a:srgbClr val="31511E"/>
                      </a:solidFill>
                      <a:prstDash val="solid"/>
                    </a:lnR>
                    <a:lnT w="28575" cmpd="sng">
                      <a:solidFill>
                        <a:srgbClr val="31511E"/>
                      </a:solidFill>
                      <a:prstDash val="solid"/>
                    </a:lnT>
                    <a:lnB w="28575" cmpd="sng">
                      <a:solidFill>
                        <a:srgbClr val="31511E"/>
                      </a:solidFill>
                      <a:prstDash val="solid"/>
                    </a:lnB>
                  </a:tcPr>
                </a:tc>
              </a:tr>
              <a:tr h="963930">
                <a:tc>
                  <a:txBody>
                    <a:bodyPr/>
                    <a:p>
                      <a:pPr algn="ctr">
                        <a:buNone/>
                      </a:pPr>
                      <a:r>
                        <a:rPr lang="en-US" altLang="en-GB" sz="2000">
                          <a:latin typeface="Century Gothic" panose="020B0502020202020204" charset="0"/>
                          <a:cs typeface="Century Gothic" panose="020B0502020202020204" charset="0"/>
                        </a:rPr>
                        <a:t>PM 10</a:t>
                      </a:r>
                      <a:endParaRPr lang="en-US" altLang="en-US" sz="2000">
                        <a:latin typeface="Century Gothic" panose="020B0502020202020204" charset="0"/>
                        <a:cs typeface="Century Gothic" panose="020B0502020202020204" charset="0"/>
                      </a:endParaRPr>
                    </a:p>
                  </a:txBody>
                  <a:tcPr anchor="ctr" anchorCtr="0">
                    <a:lnL w="28575" cmpd="sng">
                      <a:solidFill>
                        <a:srgbClr val="31511E"/>
                      </a:solidFill>
                      <a:prstDash val="solid"/>
                    </a:lnL>
                    <a:lnR w="28575" cmpd="sng">
                      <a:solidFill>
                        <a:srgbClr val="31511E"/>
                      </a:solidFill>
                      <a:prstDash val="solid"/>
                    </a:lnR>
                    <a:lnT w="28575" cmpd="sng">
                      <a:solidFill>
                        <a:srgbClr val="31511E"/>
                      </a:solidFill>
                      <a:prstDash val="solid"/>
                    </a:lnT>
                    <a:lnB w="28575" cmpd="sng">
                      <a:solidFill>
                        <a:srgbClr val="31511E"/>
                      </a:solidFill>
                      <a:prstDash val="solid"/>
                    </a:lnB>
                  </a:tcPr>
                </a:tc>
                <a:tc>
                  <a:txBody>
                    <a:bodyPr/>
                    <a:p>
                      <a:pPr algn="ctr">
                        <a:buNone/>
                      </a:pPr>
                      <a:r>
                        <a:rPr lang="en-US" altLang="en-GB" sz="2000">
                          <a:latin typeface="Century Gothic" panose="020B0502020202020204" charset="0"/>
                          <a:cs typeface="Century Gothic" panose="020B0502020202020204" charset="0"/>
                        </a:rPr>
                        <a:t>45</a:t>
                      </a:r>
                      <a:r>
                        <a:rPr lang="en-US" altLang="en-US" sz="2000">
                          <a:latin typeface="Century Gothic" panose="020B0502020202020204" charset="0"/>
                          <a:cs typeface="Century Gothic" panose="020B0502020202020204" charset="0"/>
                        </a:rPr>
                        <a:t> </a:t>
                      </a:r>
                      <a:r>
                        <a:rPr lang="en-US" altLang="en-US" sz="2000">
                          <a:latin typeface="Century Gothic" panose="020B0502020202020204" charset="0"/>
                          <a:cs typeface="Century Gothic" panose="020B0502020202020204" charset="0"/>
                        </a:rPr>
                        <a:t>µ</a:t>
                      </a:r>
                      <a:r>
                        <a:rPr lang="en-US" altLang="en-GB" sz="2000">
                          <a:latin typeface="Century Gothic" panose="020B0502020202020204" charset="0"/>
                          <a:cs typeface="Century Gothic" panose="020B0502020202020204" charset="0"/>
                        </a:rPr>
                        <a:t>g/m</a:t>
                      </a:r>
                      <a:r>
                        <a:rPr lang="en-US" altLang="en-US" sz="2000">
                          <a:latin typeface="Century Gothic" panose="020B0502020202020204" charset="0"/>
                          <a:cs typeface="Century Gothic" panose="020B0502020202020204" charset="0"/>
                        </a:rPr>
                        <a:t>³</a:t>
                      </a:r>
                      <a:endParaRPr lang="en-US" altLang="en-US" sz="2000">
                        <a:latin typeface="Century Gothic" panose="020B0502020202020204" charset="0"/>
                        <a:cs typeface="Century Gothic" panose="020B0502020202020204" charset="0"/>
                      </a:endParaRPr>
                    </a:p>
                  </a:txBody>
                  <a:tcPr anchor="ctr" anchorCtr="0">
                    <a:lnL w="28575" cmpd="sng">
                      <a:solidFill>
                        <a:srgbClr val="31511E"/>
                      </a:solidFill>
                      <a:prstDash val="solid"/>
                    </a:lnL>
                    <a:lnR w="28575" cmpd="sng">
                      <a:solidFill>
                        <a:srgbClr val="31511E"/>
                      </a:solidFill>
                      <a:prstDash val="solid"/>
                    </a:lnR>
                    <a:lnT w="28575" cmpd="sng">
                      <a:solidFill>
                        <a:srgbClr val="31511E"/>
                      </a:solidFill>
                      <a:prstDash val="solid"/>
                    </a:lnT>
                    <a:lnB w="28575" cmpd="sng">
                      <a:solidFill>
                        <a:srgbClr val="31511E"/>
                      </a:solidFill>
                      <a:prstDash val="solid"/>
                    </a:lnB>
                  </a:tcPr>
                </a:tc>
                <a:tc>
                  <a:txBody>
                    <a:bodyPr/>
                    <a:p>
                      <a:pPr algn="ctr">
                        <a:buNone/>
                      </a:pPr>
                      <a:r>
                        <a:rPr lang="en-US" altLang="en-GB" sz="2000">
                          <a:latin typeface="Century Gothic" panose="020B0502020202020204" charset="0"/>
                          <a:cs typeface="Century Gothic" panose="020B0502020202020204" charset="0"/>
                        </a:rPr>
                        <a:t>100</a:t>
                      </a:r>
                      <a:r>
                        <a:rPr lang="en-US" altLang="en-US" sz="2000">
                          <a:latin typeface="Century Gothic" panose="020B0502020202020204" charset="0"/>
                          <a:cs typeface="Century Gothic" panose="020B0502020202020204" charset="0"/>
                        </a:rPr>
                        <a:t> </a:t>
                      </a:r>
                      <a:r>
                        <a:rPr lang="en-US" altLang="en-US" sz="2000">
                          <a:latin typeface="Century Gothic" panose="020B0502020202020204" charset="0"/>
                          <a:cs typeface="Century Gothic" panose="020B0502020202020204" charset="0"/>
                        </a:rPr>
                        <a:t>µ</a:t>
                      </a:r>
                      <a:r>
                        <a:rPr lang="en-US" altLang="en-GB" sz="2000">
                          <a:latin typeface="Century Gothic" panose="020B0502020202020204" charset="0"/>
                          <a:cs typeface="Century Gothic" panose="020B0502020202020204" charset="0"/>
                        </a:rPr>
                        <a:t>g/m</a:t>
                      </a:r>
                      <a:r>
                        <a:rPr lang="en-US" altLang="en-US" sz="2000">
                          <a:latin typeface="Century Gothic" panose="020B0502020202020204" charset="0"/>
                          <a:cs typeface="Century Gothic" panose="020B0502020202020204" charset="0"/>
                        </a:rPr>
                        <a:t>³</a:t>
                      </a:r>
                      <a:endParaRPr lang="en-US" altLang="en-US" sz="2000">
                        <a:latin typeface="Century Gothic" panose="020B0502020202020204" charset="0"/>
                        <a:cs typeface="Century Gothic" panose="020B0502020202020204" charset="0"/>
                      </a:endParaRPr>
                    </a:p>
                  </a:txBody>
                  <a:tcPr anchor="ctr" anchorCtr="0">
                    <a:lnL w="28575" cmpd="sng">
                      <a:solidFill>
                        <a:srgbClr val="31511E"/>
                      </a:solidFill>
                      <a:prstDash val="solid"/>
                    </a:lnL>
                    <a:lnR w="28575" cmpd="sng">
                      <a:solidFill>
                        <a:srgbClr val="31511E"/>
                      </a:solidFill>
                      <a:prstDash val="solid"/>
                    </a:lnR>
                    <a:lnT w="28575" cmpd="sng">
                      <a:solidFill>
                        <a:srgbClr val="31511E"/>
                      </a:solidFill>
                      <a:prstDash val="solid"/>
                    </a:lnT>
                    <a:lnB w="28575" cmpd="sng">
                      <a:solidFill>
                        <a:srgbClr val="31511E"/>
                      </a:solidFill>
                      <a:prstDash val="solid"/>
                    </a:lnB>
                  </a:tcPr>
                </a:tc>
                <a:tc>
                  <a:txBody>
                    <a:bodyPr/>
                    <a:p>
                      <a:pPr algn="ctr">
                        <a:buNone/>
                      </a:pPr>
                      <a:r>
                        <a:rPr lang="en-US" altLang="en-GB" sz="2000">
                          <a:latin typeface="Century Gothic" panose="020B0502020202020204" charset="0"/>
                          <a:cs typeface="Century Gothic" panose="020B0502020202020204" charset="0"/>
                        </a:rPr>
                        <a:t>80–150</a:t>
                      </a:r>
                      <a:r>
                        <a:rPr lang="en-US" altLang="en-US" sz="2000">
                          <a:latin typeface="Century Gothic" panose="020B0502020202020204" charset="0"/>
                          <a:cs typeface="Century Gothic" panose="020B0502020202020204" charset="0"/>
                        </a:rPr>
                        <a:t> </a:t>
                      </a:r>
                      <a:r>
                        <a:rPr lang="en-US" altLang="en-US" sz="2000">
                          <a:latin typeface="Century Gothic" panose="020B0502020202020204" charset="0"/>
                          <a:cs typeface="Century Gothic" panose="020B0502020202020204" charset="0"/>
                        </a:rPr>
                        <a:t>µ</a:t>
                      </a:r>
                      <a:r>
                        <a:rPr lang="en-US" altLang="en-GB" sz="2000">
                          <a:latin typeface="Century Gothic" panose="020B0502020202020204" charset="0"/>
                          <a:cs typeface="Century Gothic" panose="020B0502020202020204" charset="0"/>
                        </a:rPr>
                        <a:t>g/m</a:t>
                      </a:r>
                      <a:r>
                        <a:rPr lang="en-US" altLang="en-US" sz="2000">
                          <a:latin typeface="Century Gothic" panose="020B0502020202020204" charset="0"/>
                          <a:cs typeface="Century Gothic" panose="020B0502020202020204" charset="0"/>
                        </a:rPr>
                        <a:t>³</a:t>
                      </a:r>
                      <a:endParaRPr lang="en-US" altLang="en-US" sz="2000">
                        <a:latin typeface="Century Gothic" panose="020B0502020202020204" charset="0"/>
                        <a:cs typeface="Century Gothic" panose="020B0502020202020204" charset="0"/>
                      </a:endParaRPr>
                    </a:p>
                  </a:txBody>
                  <a:tcPr anchor="ctr" anchorCtr="0">
                    <a:lnL w="28575" cmpd="sng">
                      <a:solidFill>
                        <a:srgbClr val="31511E"/>
                      </a:solidFill>
                      <a:prstDash val="solid"/>
                    </a:lnL>
                    <a:lnR w="28575" cmpd="sng">
                      <a:solidFill>
                        <a:srgbClr val="31511E"/>
                      </a:solidFill>
                      <a:prstDash val="solid"/>
                    </a:lnR>
                    <a:lnT w="28575" cmpd="sng">
                      <a:solidFill>
                        <a:srgbClr val="31511E"/>
                      </a:solidFill>
                      <a:prstDash val="solid"/>
                    </a:lnT>
                    <a:lnB w="28575" cmpd="sng">
                      <a:solidFill>
                        <a:srgbClr val="31511E"/>
                      </a:solidFill>
                      <a:prstDash val="solid"/>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grpSp>
        <p:nvGrpSpPr>
          <p:cNvPr id="2" name="Group 2"/>
          <p:cNvGrpSpPr/>
          <p:nvPr/>
        </p:nvGrpSpPr>
        <p:grpSpPr>
          <a:xfrm rot="0">
            <a:off x="12994061" y="0"/>
            <a:ext cx="12595472" cy="10287000"/>
            <a:chOff x="0" y="0"/>
            <a:chExt cx="245926" cy="200853"/>
          </a:xfrm>
        </p:grpSpPr>
        <p:sp>
          <p:nvSpPr>
            <p:cNvPr id="3" name="Freeform 3"/>
            <p:cNvSpPr/>
            <p:nvPr/>
          </p:nvSpPr>
          <p:spPr>
            <a:xfrm>
              <a:off x="0" y="0"/>
              <a:ext cx="245926" cy="200853"/>
            </a:xfrm>
            <a:custGeom>
              <a:avLst/>
              <a:gdLst/>
              <a:ahLst/>
              <a:cxnLst/>
              <a:rect l="l" t="t" r="r" b="b"/>
              <a:pathLst>
                <a:path w="245926" h="200853">
                  <a:moveTo>
                    <a:pt x="245926" y="0"/>
                  </a:moveTo>
                  <a:lnTo>
                    <a:pt x="0" y="0"/>
                  </a:lnTo>
                  <a:lnTo>
                    <a:pt x="101600" y="100427"/>
                  </a:lnTo>
                  <a:lnTo>
                    <a:pt x="0" y="200853"/>
                  </a:lnTo>
                  <a:lnTo>
                    <a:pt x="245926" y="200853"/>
                  </a:lnTo>
                  <a:lnTo>
                    <a:pt x="144326" y="100427"/>
                  </a:lnTo>
                  <a:lnTo>
                    <a:pt x="245926" y="0"/>
                  </a:lnTo>
                  <a:close/>
                </a:path>
              </a:pathLst>
            </a:custGeom>
            <a:solidFill>
              <a:srgbClr val="31511E"/>
            </a:solidFill>
          </p:spPr>
        </p:sp>
        <p:sp>
          <p:nvSpPr>
            <p:cNvPr id="4" name="TextBox 4"/>
            <p:cNvSpPr txBox="1"/>
            <p:nvPr/>
          </p:nvSpPr>
          <p:spPr>
            <a:xfrm>
              <a:off x="88900" y="-57150"/>
              <a:ext cx="68126" cy="258003"/>
            </a:xfrm>
            <a:prstGeom prst="rect">
              <a:avLst/>
            </a:prstGeom>
          </p:spPr>
          <p:txBody>
            <a:bodyPr lIns="50800" tIns="50800" rIns="50800" bIns="50800" rtlCol="0" anchor="ctr"/>
            <a:lstStyle/>
            <a:p>
              <a:pPr algn="ctr">
                <a:lnSpc>
                  <a:spcPts val="3560"/>
                </a:lnSpc>
              </a:pPr>
              <a:endParaRPr>
                <a:solidFill>
                  <a:srgbClr val="31511E"/>
                </a:solidFill>
              </a:endParaRPr>
            </a:p>
          </p:txBody>
        </p:sp>
      </p:grpSp>
      <p:sp>
        <p:nvSpPr>
          <p:cNvPr id="5" name="TextBox 5"/>
          <p:cNvSpPr txBox="1"/>
          <p:nvPr/>
        </p:nvSpPr>
        <p:spPr>
          <a:xfrm>
            <a:off x="990600" y="571500"/>
            <a:ext cx="13655040" cy="1076960"/>
          </a:xfrm>
          <a:prstGeom prst="rect">
            <a:avLst/>
          </a:prstGeom>
        </p:spPr>
        <p:txBody>
          <a:bodyPr wrap="square" lIns="0" tIns="0" rIns="0" bIns="0" rtlCol="0" anchor="t">
            <a:spAutoFit/>
          </a:bodyPr>
          <a:lstStyle/>
          <a:p>
            <a:pPr marL="0" lvl="0" indent="0" algn="l">
              <a:lnSpc>
                <a:spcPts val="8400"/>
              </a:lnSpc>
            </a:pPr>
            <a:r>
              <a:rPr lang="en-US" altLang="en-GB" sz="7200" b="1" spc="349">
                <a:solidFill>
                  <a:srgbClr val="F6FCDF"/>
                </a:solidFill>
                <a:latin typeface="Arimo Bold" panose="020B0704020202020204"/>
                <a:ea typeface="Arimo Bold" panose="020B0704020202020204"/>
                <a:cs typeface="Arimo Bold" panose="020B0704020202020204"/>
                <a:sym typeface="Arimo Bold" panose="020B0704020202020204"/>
              </a:rPr>
              <a:t>CONCLUSION </a:t>
            </a:r>
            <a:endParaRPr lang="en-US" altLang="en-GB" sz="7200" b="1" spc="349">
              <a:solidFill>
                <a:srgbClr val="F6FCDF"/>
              </a:solidFill>
              <a:latin typeface="Arimo Bold" panose="020B0704020202020204"/>
              <a:ea typeface="Arimo Bold" panose="020B0704020202020204"/>
              <a:cs typeface="Arimo Bold" panose="020B0704020202020204"/>
              <a:sym typeface="Arimo Bold" panose="020B0704020202020204"/>
            </a:endParaRPr>
          </a:p>
        </p:txBody>
      </p:sp>
      <p:sp>
        <p:nvSpPr>
          <p:cNvPr id="14" name="TextBox 14"/>
          <p:cNvSpPr txBox="1"/>
          <p:nvPr/>
        </p:nvSpPr>
        <p:spPr>
          <a:xfrm>
            <a:off x="953135" y="2095500"/>
            <a:ext cx="13098145" cy="6494145"/>
          </a:xfrm>
          <a:prstGeom prst="rect">
            <a:avLst/>
          </a:prstGeom>
        </p:spPr>
        <p:txBody>
          <a:bodyPr lIns="0" tIns="0" rIns="0" bIns="0" rtlCol="0" anchor="t">
            <a:noAutofit/>
          </a:bodyPr>
          <a:lstStyle/>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Air pollution is present across all campus microenvironments,   influenced by wind, design, and occupancy.</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indent="0" algn="just">
              <a:lnSpc>
                <a:spcPts val="2700"/>
              </a:lnSpc>
              <a:buFont typeface="Wingdings" panose="05000000000000000000" charset="0"/>
              <a:buNone/>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Wind direction shifts (NE to SE) significantly alter pollution patterns — front-facing areas are more exposed.</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indent="0" algn="just">
              <a:lnSpc>
                <a:spcPts val="2700"/>
              </a:lnSpc>
              <a:buFont typeface="Wingdings" panose="05000000000000000000" charset="0"/>
              <a:buNone/>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Poor ventilation in closed spaces (classrooms, dining halls, gyms) leads to pollutant buildup, especially CO</a:t>
            </a:r>
            <a:r>
              <a:rPr lang="en-US" altLang="en-US" sz="2400" spc="360">
                <a:solidFill>
                  <a:srgbClr val="F4F6FF"/>
                </a:solidFill>
                <a:latin typeface="Century Gothic" panose="020B0502020202020204" charset="0"/>
                <a:ea typeface="Garet"/>
                <a:cs typeface="Century Gothic" panose="020B0502020202020204" charset="0"/>
                <a:sym typeface="Garet"/>
              </a:rPr>
              <a:t>₂</a:t>
            </a:r>
            <a:r>
              <a:rPr lang="en-US" altLang="en-GB" sz="2400" spc="360">
                <a:solidFill>
                  <a:srgbClr val="F4F6FF"/>
                </a:solidFill>
                <a:latin typeface="Century Gothic" panose="020B0502020202020204" charset="0"/>
                <a:ea typeface="Garet"/>
                <a:cs typeface="Century Gothic" panose="020B0502020202020204" charset="0"/>
                <a:sym typeface="Garet"/>
              </a:rPr>
              <a:t> and PM.</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indent="0" algn="just">
              <a:lnSpc>
                <a:spcPts val="2700"/>
              </a:lnSpc>
              <a:buFont typeface="Wingdings" panose="05000000000000000000" charset="0"/>
              <a:buNone/>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Indoor air often exceeds WHO guidelines for PM2.5, PM10, and CO</a:t>
            </a:r>
            <a:r>
              <a:rPr lang="en-US" altLang="en-US" sz="2400" spc="360">
                <a:solidFill>
                  <a:srgbClr val="F4F6FF"/>
                </a:solidFill>
                <a:latin typeface="Century Gothic" panose="020B0502020202020204" charset="0"/>
                <a:ea typeface="Garet"/>
                <a:cs typeface="Century Gothic" panose="020B0502020202020204" charset="0"/>
                <a:sym typeface="Garet"/>
              </a:rPr>
              <a:t>₂</a:t>
            </a:r>
            <a:r>
              <a:rPr lang="en-US" altLang="en-GB" sz="2400" spc="360">
                <a:solidFill>
                  <a:srgbClr val="F4F6FF"/>
                </a:solidFill>
                <a:latin typeface="Century Gothic" panose="020B0502020202020204" charset="0"/>
                <a:ea typeface="Garet"/>
                <a:cs typeface="Century Gothic" panose="020B0502020202020204" charset="0"/>
                <a:sym typeface="Garet"/>
              </a:rPr>
              <a:t>, particularly in high-occupancy zones.</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indent="0" algn="just">
              <a:lnSpc>
                <a:spcPts val="2700"/>
              </a:lnSpc>
              <a:buFont typeface="Wingdings" panose="05000000000000000000" charset="0"/>
              <a:buNone/>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Building design, occupancy, and ventilation are key drivers of air quality differences across campus.</a:t>
            </a:r>
            <a:endParaRPr lang="en-US" altLang="en-GB" sz="2400" spc="360">
              <a:solidFill>
                <a:srgbClr val="F4F6FF"/>
              </a:solidFill>
              <a:latin typeface="Century Gothic" panose="020B0502020202020204" charset="0"/>
              <a:ea typeface="Garet"/>
              <a:cs typeface="Century Gothic" panose="020B0502020202020204" charset="0"/>
              <a:sym typeface="Garet"/>
            </a:endParaRPr>
          </a:p>
        </p:txBody>
      </p:sp>
      <p:sp>
        <p:nvSpPr>
          <p:cNvPr id="21" name="AutoShape 21"/>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22" name="Freeform 22"/>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1511E"/>
        </a:solidFill>
        <a:effectLst/>
      </p:bgPr>
    </p:bg>
    <p:spTree>
      <p:nvGrpSpPr>
        <p:cNvPr id="1" name=""/>
        <p:cNvGrpSpPr/>
        <p:nvPr/>
      </p:nvGrpSpPr>
      <p:grpSpPr>
        <a:xfrm>
          <a:off x="0" y="0"/>
          <a:ext cx="0" cy="0"/>
          <a:chOff x="0" y="0"/>
          <a:chExt cx="0" cy="0"/>
        </a:xfrm>
      </p:grpSpPr>
      <p:sp>
        <p:nvSpPr>
          <p:cNvPr id="3" name="Freeform 3"/>
          <p:cNvSpPr/>
          <p:nvPr/>
        </p:nvSpPr>
        <p:spPr>
          <a:xfrm>
            <a:off x="12515850" y="-83185"/>
            <a:ext cx="12595225" cy="10287000"/>
          </a:xfrm>
          <a:custGeom>
            <a:avLst/>
            <a:gdLst/>
            <a:ahLst/>
            <a:cxnLst/>
            <a:rect l="l" t="t" r="r" b="b"/>
            <a:pathLst>
              <a:path w="245926" h="200853">
                <a:moveTo>
                  <a:pt x="245926" y="0"/>
                </a:moveTo>
                <a:lnTo>
                  <a:pt x="0" y="0"/>
                </a:lnTo>
                <a:lnTo>
                  <a:pt x="101600" y="100427"/>
                </a:lnTo>
                <a:lnTo>
                  <a:pt x="0" y="200853"/>
                </a:lnTo>
                <a:lnTo>
                  <a:pt x="245926" y="200853"/>
                </a:lnTo>
                <a:lnTo>
                  <a:pt x="144326" y="100427"/>
                </a:lnTo>
                <a:lnTo>
                  <a:pt x="245926" y="0"/>
                </a:lnTo>
                <a:close/>
              </a:path>
            </a:pathLst>
          </a:custGeom>
          <a:solidFill>
            <a:srgbClr val="1A1A19"/>
          </a:solidFill>
        </p:spPr>
      </p:sp>
      <p:sp>
        <p:nvSpPr>
          <p:cNvPr id="5" name="TextBox 5"/>
          <p:cNvSpPr txBox="1"/>
          <p:nvPr/>
        </p:nvSpPr>
        <p:spPr>
          <a:xfrm>
            <a:off x="822325" y="495300"/>
            <a:ext cx="13785850" cy="1076960"/>
          </a:xfrm>
          <a:prstGeom prst="rect">
            <a:avLst/>
          </a:prstGeom>
          <a:noFill/>
          <a:extLst>
            <a:ext uri="{909E8E84-426E-40DD-AFC4-6F175D3DCCD1}">
              <a14:hiddenFill xmlns:a14="http://schemas.microsoft.com/office/drawing/2010/main">
                <a:solidFill>
                  <a:srgbClr val="1A1A19"/>
                </a:solidFill>
              </a14:hiddenFill>
            </a:ext>
          </a:extLst>
        </p:spPr>
        <p:txBody>
          <a:bodyPr wrap="square" lIns="0" tIns="0" rIns="0" bIns="0" rtlCol="0" anchor="t">
            <a:spAutoFit/>
          </a:bodyPr>
          <a:lstStyle/>
          <a:p>
            <a:pPr marL="0" lvl="0" indent="0" algn="l">
              <a:lnSpc>
                <a:spcPts val="8400"/>
              </a:lnSpc>
            </a:pPr>
            <a:r>
              <a:rPr lang="en-US" altLang="en-GB" sz="7200" b="1" spc="349">
                <a:solidFill>
                  <a:srgbClr val="F6FCDF"/>
                </a:solidFill>
                <a:latin typeface="Arimo Bold" panose="020B0704020202020204"/>
                <a:ea typeface="Arimo Bold" panose="020B0704020202020204"/>
                <a:cs typeface="Arimo Bold" panose="020B0704020202020204"/>
                <a:sym typeface="Arimo Bold" panose="020B0704020202020204"/>
              </a:rPr>
              <a:t>RECOMMENDATIONS</a:t>
            </a:r>
            <a:endParaRPr lang="en-US" altLang="en-GB" sz="7200" b="1" spc="349">
              <a:solidFill>
                <a:srgbClr val="F6FCDF"/>
              </a:solidFill>
              <a:latin typeface="Arimo Bold" panose="020B0704020202020204"/>
              <a:ea typeface="Arimo Bold" panose="020B0704020202020204"/>
              <a:cs typeface="Arimo Bold" panose="020B0704020202020204"/>
              <a:sym typeface="Arimo Bold" panose="020B0704020202020204"/>
            </a:endParaRPr>
          </a:p>
        </p:txBody>
      </p:sp>
      <p:sp>
        <p:nvSpPr>
          <p:cNvPr id="14" name="TextBox 14"/>
          <p:cNvSpPr txBox="1"/>
          <p:nvPr/>
        </p:nvSpPr>
        <p:spPr>
          <a:xfrm>
            <a:off x="838200" y="2019300"/>
            <a:ext cx="13098145" cy="7185025"/>
          </a:xfrm>
          <a:prstGeom prst="rect">
            <a:avLst/>
          </a:prstGeom>
        </p:spPr>
        <p:txBody>
          <a:bodyPr lIns="0" tIns="0" rIns="0" bIns="0" rtlCol="0" anchor="t">
            <a:noAutofit/>
          </a:bodyPr>
          <a:lstStyle/>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Ventilation Upgrades: Improve mechanical systems in high-traffic closed spaces to reduce pollutant accumulation.</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Real-Time Monitoring: Deploy CO</a:t>
            </a:r>
            <a:r>
              <a:rPr lang="en-US" altLang="en-US" sz="2400" spc="360">
                <a:solidFill>
                  <a:srgbClr val="F4F6FF"/>
                </a:solidFill>
                <a:latin typeface="Century Gothic" panose="020B0502020202020204" charset="0"/>
                <a:ea typeface="Garet"/>
                <a:cs typeface="Century Gothic" panose="020B0502020202020204" charset="0"/>
                <a:sym typeface="Garet"/>
              </a:rPr>
              <a:t>₂</a:t>
            </a:r>
            <a:r>
              <a:rPr lang="en-US" altLang="en-GB" sz="2400" spc="360">
                <a:solidFill>
                  <a:srgbClr val="F4F6FF"/>
                </a:solidFill>
                <a:latin typeface="Century Gothic" panose="020B0502020202020204" charset="0"/>
                <a:ea typeface="Garet"/>
                <a:cs typeface="Century Gothic" panose="020B0502020202020204" charset="0"/>
                <a:sym typeface="Garet"/>
              </a:rPr>
              <a:t> and PM sensors for dynamic ventilation control and early warnings.</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Green Infrastructure: Increase vegetation around open and boundary areas to filter dust and airborne pollutants.</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Routine Air Audits: Institutionalize periodic monitoring with devices like Temtop to guide action.</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Data-Driven Planning: Use air quality data for smarter resource allocation and safer facility design.</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Policy Advocacy: Push for indoor air quality regulations in educational institutions.</a:t>
            </a: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endParaRPr lang="en-US" altLang="en-GB" sz="2400" spc="360">
              <a:solidFill>
                <a:srgbClr val="F4F6FF"/>
              </a:solidFill>
              <a:latin typeface="Century Gothic" panose="020B0502020202020204" charset="0"/>
              <a:ea typeface="Garet"/>
              <a:cs typeface="Century Gothic" panose="020B0502020202020204" charset="0"/>
              <a:sym typeface="Garet"/>
            </a:endParaRPr>
          </a:p>
          <a:p>
            <a:pPr marL="285750" indent="-285750" algn="just">
              <a:lnSpc>
                <a:spcPts val="2700"/>
              </a:lnSpc>
              <a:buFont typeface="Wingdings" panose="05000000000000000000" charset="0"/>
              <a:buChar char="v"/>
            </a:pPr>
            <a:r>
              <a:rPr lang="en-US" altLang="en-GB" sz="2400" spc="360">
                <a:solidFill>
                  <a:srgbClr val="F4F6FF"/>
                </a:solidFill>
                <a:latin typeface="Century Gothic" panose="020B0502020202020204" charset="0"/>
                <a:ea typeface="Garet"/>
                <a:cs typeface="Century Gothic" panose="020B0502020202020204" charset="0"/>
                <a:sym typeface="Garet"/>
              </a:rPr>
              <a:t>Future Research: Expand pollutant scope (VOCs, NO</a:t>
            </a:r>
            <a:r>
              <a:rPr lang="en-US" altLang="en-US" sz="2400" spc="360">
                <a:solidFill>
                  <a:srgbClr val="F4F6FF"/>
                </a:solidFill>
                <a:latin typeface="Century Gothic" panose="020B0502020202020204" charset="0"/>
                <a:ea typeface="Garet"/>
                <a:cs typeface="Century Gothic" panose="020B0502020202020204" charset="0"/>
                <a:sym typeface="Garet"/>
              </a:rPr>
              <a:t>₂</a:t>
            </a:r>
            <a:r>
              <a:rPr lang="en-US" altLang="en-GB" sz="2400" spc="360">
                <a:solidFill>
                  <a:srgbClr val="F4F6FF"/>
                </a:solidFill>
                <a:latin typeface="Century Gothic" panose="020B0502020202020204" charset="0"/>
                <a:ea typeface="Garet"/>
                <a:cs typeface="Century Gothic" panose="020B0502020202020204" charset="0"/>
                <a:sym typeface="Garet"/>
              </a:rPr>
              <a:t>, O</a:t>
            </a:r>
            <a:r>
              <a:rPr lang="en-US" altLang="en-US" sz="2400" spc="360">
                <a:solidFill>
                  <a:srgbClr val="F4F6FF"/>
                </a:solidFill>
                <a:latin typeface="Century Gothic" panose="020B0502020202020204" charset="0"/>
                <a:ea typeface="Garet"/>
                <a:cs typeface="Century Gothic" panose="020B0502020202020204" charset="0"/>
                <a:sym typeface="Garet"/>
              </a:rPr>
              <a:t>₃</a:t>
            </a:r>
            <a:r>
              <a:rPr lang="en-US" altLang="en-GB" sz="2400" spc="360">
                <a:solidFill>
                  <a:srgbClr val="F4F6FF"/>
                </a:solidFill>
                <a:latin typeface="Century Gothic" panose="020B0502020202020204" charset="0"/>
                <a:ea typeface="Garet"/>
                <a:cs typeface="Century Gothic" panose="020B0502020202020204" charset="0"/>
                <a:sym typeface="Garet"/>
              </a:rPr>
              <a:t>) and run longer-term studies to capture seasonal dynamics.</a:t>
            </a:r>
            <a:endParaRPr lang="en-US" altLang="en-GB" sz="2400" spc="360">
              <a:solidFill>
                <a:srgbClr val="F4F6FF"/>
              </a:solidFill>
              <a:latin typeface="Century Gothic" panose="020B0502020202020204" charset="0"/>
              <a:ea typeface="Garet"/>
              <a:cs typeface="Century Gothic" panose="020B0502020202020204" charset="0"/>
              <a:sym typeface="Garet"/>
            </a:endParaRPr>
          </a:p>
        </p:txBody>
      </p:sp>
      <p:sp>
        <p:nvSpPr>
          <p:cNvPr id="21" name="AutoShape 21"/>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22" name="Freeform 22"/>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F"/>
        </a:solidFill>
        <a:effectLst/>
      </p:bgPr>
    </p:bg>
    <p:spTree>
      <p:nvGrpSpPr>
        <p:cNvPr id="1" name=""/>
        <p:cNvGrpSpPr/>
        <p:nvPr/>
      </p:nvGrpSpPr>
      <p:grpSpPr>
        <a:xfrm>
          <a:off x="0" y="0"/>
          <a:ext cx="0" cy="0"/>
          <a:chOff x="0" y="0"/>
          <a:chExt cx="0" cy="0"/>
        </a:xfrm>
      </p:grpSpPr>
      <p:sp>
        <p:nvSpPr>
          <p:cNvPr id="2" name="AutoShape 2"/>
          <p:cNvSpPr/>
          <p:nvPr/>
        </p:nvSpPr>
        <p:spPr>
          <a:xfrm flipV="1">
            <a:off x="10936793" y="9754500"/>
            <a:ext cx="7754706" cy="0"/>
          </a:xfrm>
          <a:prstGeom prst="line">
            <a:avLst/>
          </a:prstGeom>
          <a:ln w="38100" cap="flat">
            <a:solidFill>
              <a:srgbClr val="31511E"/>
            </a:solidFill>
            <a:prstDash val="solid"/>
            <a:headEnd type="oval" w="lg" len="lg"/>
            <a:tailEnd type="oval" w="lg" len="lg"/>
          </a:ln>
        </p:spPr>
      </p:sp>
      <p:sp>
        <p:nvSpPr>
          <p:cNvPr id="3" name="Freeform 3"/>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0" y="0"/>
            <a:ext cx="3526885" cy="10287000"/>
            <a:chOff x="0" y="0"/>
            <a:chExt cx="928892" cy="2709333"/>
          </a:xfrm>
        </p:grpSpPr>
        <p:sp>
          <p:nvSpPr>
            <p:cNvPr id="5" name="Freeform 5"/>
            <p:cNvSpPr/>
            <p:nvPr/>
          </p:nvSpPr>
          <p:spPr>
            <a:xfrm>
              <a:off x="0" y="0"/>
              <a:ext cx="928892" cy="2709333"/>
            </a:xfrm>
            <a:custGeom>
              <a:avLst/>
              <a:gdLst/>
              <a:ahLst/>
              <a:cxnLst/>
              <a:rect l="l" t="t" r="r" b="b"/>
              <a:pathLst>
                <a:path w="928892" h="2709333">
                  <a:moveTo>
                    <a:pt x="0" y="0"/>
                  </a:moveTo>
                  <a:lnTo>
                    <a:pt x="928892" y="0"/>
                  </a:lnTo>
                  <a:lnTo>
                    <a:pt x="928892" y="2709333"/>
                  </a:lnTo>
                  <a:lnTo>
                    <a:pt x="0" y="2709333"/>
                  </a:lnTo>
                  <a:close/>
                </a:path>
              </a:pathLst>
            </a:custGeom>
            <a:solidFill>
              <a:srgbClr val="12372A"/>
            </a:solidFill>
          </p:spPr>
        </p:sp>
        <p:sp>
          <p:nvSpPr>
            <p:cNvPr id="6" name="TextBox 6"/>
            <p:cNvSpPr txBox="1"/>
            <p:nvPr/>
          </p:nvSpPr>
          <p:spPr>
            <a:xfrm>
              <a:off x="0" y="-57150"/>
              <a:ext cx="928892" cy="2766483"/>
            </a:xfrm>
            <a:prstGeom prst="rect">
              <a:avLst/>
            </a:prstGeom>
          </p:spPr>
          <p:txBody>
            <a:bodyPr lIns="50800" tIns="50800" rIns="50800" bIns="50800" rtlCol="0" anchor="ctr"/>
            <a:lstStyle/>
            <a:p>
              <a:pPr algn="ctr">
                <a:lnSpc>
                  <a:spcPts val="3560"/>
                </a:lnSpc>
              </a:pPr>
            </a:p>
          </p:txBody>
        </p:sp>
      </p:grpSp>
      <p:sp>
        <p:nvSpPr>
          <p:cNvPr id="8" name="TextBox 8"/>
          <p:cNvSpPr txBox="1"/>
          <p:nvPr/>
        </p:nvSpPr>
        <p:spPr>
          <a:xfrm>
            <a:off x="4876834" y="8440"/>
            <a:ext cx="10168478" cy="1615440"/>
          </a:xfrm>
          <a:prstGeom prst="rect">
            <a:avLst/>
          </a:prstGeom>
        </p:spPr>
        <p:txBody>
          <a:bodyPr lIns="0" tIns="0" rIns="0" bIns="0" rtlCol="0" anchor="t">
            <a:spAutoFit/>
          </a:bodyPr>
          <a:lstStyle/>
          <a:p>
            <a:pPr marL="0" lvl="0" indent="0" algn="l">
              <a:lnSpc>
                <a:spcPts val="12600"/>
              </a:lnSpc>
            </a:pPr>
            <a:r>
              <a:rPr lang="en-US" sz="9000" b="1" spc="450">
                <a:solidFill>
                  <a:srgbClr val="12372A"/>
                </a:solidFill>
                <a:latin typeface="Century Gothic" panose="020B0502020202020204" charset="0"/>
                <a:ea typeface="Arimo Bold" panose="020B0704020202020204"/>
                <a:cs typeface="Century Gothic" panose="020B0502020202020204" charset="0"/>
                <a:sym typeface="Arimo Bold" panose="020B0704020202020204"/>
              </a:rPr>
              <a:t>INTRODUCTION</a:t>
            </a:r>
            <a:endParaRPr lang="en-US" sz="9000" b="1" spc="450">
              <a:solidFill>
                <a:srgbClr val="12372A"/>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2" name="TextBox 12"/>
          <p:cNvSpPr txBox="1"/>
          <p:nvPr/>
        </p:nvSpPr>
        <p:spPr>
          <a:xfrm>
            <a:off x="4845050" y="1606550"/>
            <a:ext cx="12336780" cy="7169785"/>
          </a:xfrm>
          <a:prstGeom prst="rect">
            <a:avLst/>
          </a:prstGeom>
        </p:spPr>
        <p:txBody>
          <a:bodyPr lIns="0" tIns="0" rIns="0" bIns="0" rtlCol="0" anchor="t">
            <a:noAutofit/>
          </a:bodyPr>
          <a:lstStyle/>
          <a:p>
            <a:pPr algn="just">
              <a:lnSpc>
                <a:spcPts val="3300"/>
              </a:lnSpc>
            </a:pPr>
            <a:endParaRPr lang="en-US" sz="2200" b="1" spc="440">
              <a:solidFill>
                <a:srgbClr val="12372A"/>
              </a:solidFill>
              <a:latin typeface="Century Gothic" panose="020B0502020202020204" charset="0"/>
              <a:ea typeface="Garet Ultra-Bold"/>
              <a:cs typeface="Century Gothic" panose="020B0502020202020204" charset="0"/>
              <a:sym typeface="Garet Ultra-Bold"/>
            </a:endParaRPr>
          </a:p>
          <a:p>
            <a:pPr marL="342900" indent="-342900" algn="just">
              <a:lnSpc>
                <a:spcPts val="3300"/>
              </a:lnSpc>
              <a:buFont typeface="Wingdings" panose="05000000000000000000" charset="0"/>
              <a:buChar char="v"/>
            </a:pPr>
            <a:r>
              <a:rPr lang="en-US" altLang="en-GB" sz="2200" spc="220">
                <a:solidFill>
                  <a:srgbClr val="12372A"/>
                </a:solidFill>
                <a:latin typeface="Century Gothic" panose="020B0502020202020204" charset="0"/>
                <a:ea typeface="Garet"/>
                <a:cs typeface="Century Gothic" panose="020B0502020202020204" charset="0"/>
                <a:sym typeface="Garet"/>
              </a:rPr>
              <a:t>Indoor Air Quality (IAQ) is a critical but neglected factor in India’s air pollution studies.</a:t>
            </a:r>
            <a:endParaRPr lang="en-US" altLang="en-GB" sz="2200" spc="220">
              <a:solidFill>
                <a:srgbClr val="12372A"/>
              </a:solidFill>
              <a:latin typeface="Century Gothic" panose="020B0502020202020204" charset="0"/>
              <a:ea typeface="Garet"/>
              <a:cs typeface="Century Gothic" panose="020B0502020202020204" charset="0"/>
              <a:sym typeface="Garet"/>
            </a:endParaRPr>
          </a:p>
          <a:p>
            <a:pPr marL="342900" indent="-342900" algn="just">
              <a:lnSpc>
                <a:spcPts val="3300"/>
              </a:lnSpc>
              <a:buFont typeface="Wingdings" panose="05000000000000000000" charset="0"/>
              <a:buChar char="v"/>
            </a:pPr>
            <a:endParaRPr lang="en-US" altLang="en-GB" sz="2200" spc="220">
              <a:solidFill>
                <a:srgbClr val="12372A"/>
              </a:solidFill>
              <a:latin typeface="Century Gothic" panose="020B0502020202020204" charset="0"/>
              <a:ea typeface="Garet"/>
              <a:cs typeface="Century Gothic" panose="020B0502020202020204" charset="0"/>
              <a:sym typeface="Garet"/>
            </a:endParaRPr>
          </a:p>
          <a:p>
            <a:pPr marL="342900" indent="-342900" algn="just">
              <a:lnSpc>
                <a:spcPts val="3300"/>
              </a:lnSpc>
              <a:buFont typeface="Wingdings" panose="05000000000000000000" charset="0"/>
              <a:buChar char="v"/>
            </a:pPr>
            <a:r>
              <a:rPr lang="en-US" altLang="en-GB" sz="2200" spc="220">
                <a:solidFill>
                  <a:srgbClr val="12372A"/>
                </a:solidFill>
                <a:latin typeface="Century Gothic" panose="020B0502020202020204" charset="0"/>
                <a:ea typeface="Garet"/>
                <a:cs typeface="Century Gothic" panose="020B0502020202020204" charset="0"/>
                <a:sym typeface="Garet"/>
              </a:rPr>
              <a:t>National standards (like NAAQS) focus only on ambient outdoor air, leaving indoor environments unregulated.</a:t>
            </a:r>
            <a:endParaRPr lang="en-US" altLang="en-GB" sz="2200" spc="220">
              <a:solidFill>
                <a:srgbClr val="12372A"/>
              </a:solidFill>
              <a:latin typeface="Century Gothic" panose="020B0502020202020204" charset="0"/>
              <a:ea typeface="Garet"/>
              <a:cs typeface="Century Gothic" panose="020B0502020202020204" charset="0"/>
              <a:sym typeface="Garet"/>
            </a:endParaRPr>
          </a:p>
          <a:p>
            <a:pPr marL="342900" indent="-342900" algn="just">
              <a:lnSpc>
                <a:spcPts val="3300"/>
              </a:lnSpc>
              <a:buFont typeface="Wingdings" panose="05000000000000000000" charset="0"/>
              <a:buChar char="v"/>
            </a:pPr>
            <a:endParaRPr lang="en-US" altLang="en-GB" sz="2200" spc="220">
              <a:solidFill>
                <a:srgbClr val="12372A"/>
              </a:solidFill>
              <a:latin typeface="Century Gothic" panose="020B0502020202020204" charset="0"/>
              <a:ea typeface="Garet"/>
              <a:cs typeface="Century Gothic" panose="020B0502020202020204" charset="0"/>
              <a:sym typeface="Garet"/>
            </a:endParaRPr>
          </a:p>
          <a:p>
            <a:pPr marL="342900" indent="-342900" algn="just">
              <a:lnSpc>
                <a:spcPts val="3300"/>
              </a:lnSpc>
              <a:buFont typeface="Wingdings" panose="05000000000000000000" charset="0"/>
              <a:buChar char="v"/>
            </a:pPr>
            <a:r>
              <a:rPr lang="en-US" altLang="en-GB" sz="2200" spc="220">
                <a:solidFill>
                  <a:srgbClr val="12372A"/>
                </a:solidFill>
                <a:latin typeface="Century Gothic" panose="020B0502020202020204" charset="0"/>
                <a:ea typeface="Garet"/>
                <a:cs typeface="Century Gothic" panose="020B0502020202020204" charset="0"/>
                <a:sym typeface="Garet"/>
              </a:rPr>
              <a:t>Indoor spaces in educational institutions like NIT Warangal are highly occupied and vulnerable, yet understudied.</a:t>
            </a:r>
            <a:endParaRPr lang="en-US" altLang="en-GB" sz="2200" spc="220">
              <a:solidFill>
                <a:srgbClr val="12372A"/>
              </a:solidFill>
              <a:latin typeface="Century Gothic" panose="020B0502020202020204" charset="0"/>
              <a:ea typeface="Garet"/>
              <a:cs typeface="Century Gothic" panose="020B0502020202020204" charset="0"/>
              <a:sym typeface="Garet"/>
            </a:endParaRPr>
          </a:p>
          <a:p>
            <a:pPr marL="342900" indent="-342900" algn="just">
              <a:lnSpc>
                <a:spcPts val="3300"/>
              </a:lnSpc>
              <a:buFont typeface="Wingdings" panose="05000000000000000000" charset="0"/>
              <a:buChar char="v"/>
            </a:pPr>
            <a:endParaRPr lang="en-US" altLang="en-GB" sz="2200" spc="220">
              <a:solidFill>
                <a:srgbClr val="12372A"/>
              </a:solidFill>
              <a:latin typeface="Century Gothic" panose="020B0502020202020204" charset="0"/>
              <a:ea typeface="Garet"/>
              <a:cs typeface="Century Gothic" panose="020B0502020202020204" charset="0"/>
              <a:sym typeface="Garet"/>
            </a:endParaRPr>
          </a:p>
          <a:p>
            <a:pPr marL="342900" indent="-342900" algn="just">
              <a:lnSpc>
                <a:spcPts val="3300"/>
              </a:lnSpc>
              <a:buFont typeface="Wingdings" panose="05000000000000000000" charset="0"/>
              <a:buChar char="v"/>
            </a:pPr>
            <a:r>
              <a:rPr lang="en-US" altLang="en-GB" sz="2200" spc="220">
                <a:solidFill>
                  <a:srgbClr val="12372A"/>
                </a:solidFill>
                <a:latin typeface="Century Gothic" panose="020B0502020202020204" charset="0"/>
                <a:ea typeface="Garet"/>
                <a:cs typeface="Century Gothic" panose="020B0502020202020204" charset="0"/>
                <a:sym typeface="Garet"/>
              </a:rPr>
              <a:t>Previous research shows that direct indoor air quality measurements often fail to reveal the true source or reason behind air pollution levels.</a:t>
            </a:r>
            <a:endParaRPr lang="en-US" altLang="en-GB" sz="2200" spc="220">
              <a:solidFill>
                <a:srgbClr val="12372A"/>
              </a:solidFill>
              <a:latin typeface="Century Gothic" panose="020B0502020202020204" charset="0"/>
              <a:ea typeface="Garet"/>
              <a:cs typeface="Century Gothic" panose="020B0502020202020204" charset="0"/>
              <a:sym typeface="Garet"/>
            </a:endParaRPr>
          </a:p>
          <a:p>
            <a:pPr marL="342900" indent="-342900" algn="just">
              <a:lnSpc>
                <a:spcPts val="3300"/>
              </a:lnSpc>
              <a:buFont typeface="Wingdings" panose="05000000000000000000" charset="0"/>
              <a:buChar char="v"/>
            </a:pPr>
            <a:endParaRPr lang="en-US" altLang="en-GB" sz="2200" spc="220">
              <a:solidFill>
                <a:srgbClr val="12372A"/>
              </a:solidFill>
              <a:latin typeface="Century Gothic" panose="020B0502020202020204" charset="0"/>
              <a:ea typeface="Garet"/>
              <a:cs typeface="Century Gothic" panose="020B0502020202020204" charset="0"/>
              <a:sym typeface="Garet"/>
            </a:endParaRPr>
          </a:p>
          <a:p>
            <a:pPr marL="342900" indent="-342900" algn="just">
              <a:lnSpc>
                <a:spcPts val="3300"/>
              </a:lnSpc>
              <a:buFont typeface="Wingdings" panose="05000000000000000000" charset="0"/>
              <a:buChar char="v"/>
            </a:pPr>
            <a:r>
              <a:rPr lang="en-US" altLang="en-GB" sz="2200" spc="220">
                <a:solidFill>
                  <a:srgbClr val="12372A"/>
                </a:solidFill>
                <a:latin typeface="Century Gothic" panose="020B0502020202020204" charset="0"/>
                <a:ea typeface="Garet"/>
                <a:cs typeface="Century Gothic" panose="020B0502020202020204" charset="0"/>
                <a:sym typeface="Garet"/>
              </a:rPr>
              <a:t>Our study aims to assess IAQ systematically, factoring in outdoor infiltration, wind patterns, and building design to give meaningful insights for real-world decisions.</a:t>
            </a:r>
            <a:endParaRPr lang="en-US" altLang="en-GB" sz="2200" spc="220">
              <a:solidFill>
                <a:srgbClr val="12372A"/>
              </a:solidFill>
              <a:latin typeface="Century Gothic" panose="020B0502020202020204" charset="0"/>
              <a:ea typeface="Garet"/>
              <a:cs typeface="Century Gothic" panose="020B0502020202020204" charset="0"/>
              <a:sym typeface="Gare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grpSp>
        <p:nvGrpSpPr>
          <p:cNvPr id="2" name="Group 2"/>
          <p:cNvGrpSpPr/>
          <p:nvPr/>
        </p:nvGrpSpPr>
        <p:grpSpPr>
          <a:xfrm rot="0">
            <a:off x="2782427" y="0"/>
            <a:ext cx="15505573" cy="10287000"/>
            <a:chOff x="0" y="0"/>
            <a:chExt cx="4083772" cy="2709333"/>
          </a:xfrm>
        </p:grpSpPr>
        <p:sp>
          <p:nvSpPr>
            <p:cNvPr id="3" name="Freeform 3"/>
            <p:cNvSpPr/>
            <p:nvPr/>
          </p:nvSpPr>
          <p:spPr>
            <a:xfrm>
              <a:off x="0" y="0"/>
              <a:ext cx="4083772" cy="2709333"/>
            </a:xfrm>
            <a:custGeom>
              <a:avLst/>
              <a:gdLst/>
              <a:ahLst/>
              <a:cxnLst/>
              <a:rect l="l" t="t" r="r" b="b"/>
              <a:pathLst>
                <a:path w="4083772" h="2709333">
                  <a:moveTo>
                    <a:pt x="0" y="0"/>
                  </a:moveTo>
                  <a:lnTo>
                    <a:pt x="4083772" y="0"/>
                  </a:lnTo>
                  <a:lnTo>
                    <a:pt x="4083772" y="2709333"/>
                  </a:lnTo>
                  <a:lnTo>
                    <a:pt x="0" y="2709333"/>
                  </a:lnTo>
                  <a:close/>
                </a:path>
              </a:pathLst>
            </a:custGeom>
            <a:solidFill>
              <a:srgbClr val="31511E"/>
            </a:solidFill>
          </p:spPr>
        </p:sp>
        <p:sp>
          <p:nvSpPr>
            <p:cNvPr id="4" name="TextBox 4"/>
            <p:cNvSpPr txBox="1"/>
            <p:nvPr/>
          </p:nvSpPr>
          <p:spPr>
            <a:xfrm>
              <a:off x="0" y="-57150"/>
              <a:ext cx="4083772" cy="2766483"/>
            </a:xfrm>
            <a:prstGeom prst="rect">
              <a:avLst/>
            </a:prstGeom>
          </p:spPr>
          <p:txBody>
            <a:bodyPr lIns="50800" tIns="50800" rIns="50800" bIns="50800" rtlCol="0" anchor="ctr"/>
            <a:lstStyle/>
            <a:p>
              <a:pPr algn="ctr">
                <a:lnSpc>
                  <a:spcPts val="3560"/>
                </a:lnSpc>
              </a:pPr>
            </a:p>
          </p:txBody>
        </p:sp>
      </p:grpSp>
      <p:grpSp>
        <p:nvGrpSpPr>
          <p:cNvPr id="5" name="Group 5"/>
          <p:cNvGrpSpPr/>
          <p:nvPr/>
        </p:nvGrpSpPr>
        <p:grpSpPr>
          <a:xfrm rot="0">
            <a:off x="1028700" y="1029970"/>
            <a:ext cx="16230600" cy="8281035"/>
            <a:chOff x="0" y="0"/>
            <a:chExt cx="4274726" cy="1879553"/>
          </a:xfrm>
        </p:grpSpPr>
        <p:sp>
          <p:nvSpPr>
            <p:cNvPr id="6" name="Freeform 6"/>
            <p:cNvSpPr/>
            <p:nvPr/>
          </p:nvSpPr>
          <p:spPr>
            <a:xfrm>
              <a:off x="0" y="0"/>
              <a:ext cx="4274726" cy="1879553"/>
            </a:xfrm>
            <a:custGeom>
              <a:avLst/>
              <a:gdLst/>
              <a:ahLst/>
              <a:cxnLst/>
              <a:rect l="l" t="t" r="r" b="b"/>
              <a:pathLst>
                <a:path w="4274726" h="1879553">
                  <a:moveTo>
                    <a:pt x="11925" y="0"/>
                  </a:moveTo>
                  <a:lnTo>
                    <a:pt x="4262801" y="0"/>
                  </a:lnTo>
                  <a:cubicBezTo>
                    <a:pt x="4269387" y="0"/>
                    <a:pt x="4274726" y="5339"/>
                    <a:pt x="4274726" y="11925"/>
                  </a:cubicBezTo>
                  <a:lnTo>
                    <a:pt x="4274726" y="1867628"/>
                  </a:lnTo>
                  <a:cubicBezTo>
                    <a:pt x="4274726" y="1874214"/>
                    <a:pt x="4269387" y="1879553"/>
                    <a:pt x="4262801" y="1879553"/>
                  </a:cubicBezTo>
                  <a:lnTo>
                    <a:pt x="11925" y="1879553"/>
                  </a:lnTo>
                  <a:cubicBezTo>
                    <a:pt x="5339" y="1879553"/>
                    <a:pt x="0" y="1874214"/>
                    <a:pt x="0" y="1867628"/>
                  </a:cubicBezTo>
                  <a:lnTo>
                    <a:pt x="0" y="11925"/>
                  </a:lnTo>
                  <a:cubicBezTo>
                    <a:pt x="0" y="5339"/>
                    <a:pt x="5339" y="0"/>
                    <a:pt x="11925" y="0"/>
                  </a:cubicBezTo>
                  <a:close/>
                </a:path>
              </a:pathLst>
            </a:custGeom>
            <a:solidFill>
              <a:srgbClr val="F4F6FF"/>
            </a:solidFill>
          </p:spPr>
        </p:sp>
        <p:sp>
          <p:nvSpPr>
            <p:cNvPr id="7" name="TextBox 7"/>
            <p:cNvSpPr txBox="1"/>
            <p:nvPr/>
          </p:nvSpPr>
          <p:spPr>
            <a:xfrm>
              <a:off x="0" y="-57150"/>
              <a:ext cx="4274726" cy="1936703"/>
            </a:xfrm>
            <a:prstGeom prst="rect">
              <a:avLst/>
            </a:prstGeom>
          </p:spPr>
          <p:txBody>
            <a:bodyPr lIns="50800" tIns="50800" rIns="50800" bIns="50800" rtlCol="0" anchor="ctr"/>
            <a:lstStyle/>
            <a:p>
              <a:pPr algn="ctr">
                <a:lnSpc>
                  <a:spcPts val="3560"/>
                </a:lnSpc>
              </a:pPr>
            </a:p>
          </p:txBody>
        </p:sp>
      </p:grpSp>
      <p:sp>
        <p:nvSpPr>
          <p:cNvPr id="8" name="TextBox 8"/>
          <p:cNvSpPr txBox="1"/>
          <p:nvPr/>
        </p:nvSpPr>
        <p:spPr>
          <a:xfrm>
            <a:off x="1028700" y="1320800"/>
            <a:ext cx="16229965" cy="1076960"/>
          </a:xfrm>
          <a:prstGeom prst="rect">
            <a:avLst/>
          </a:prstGeom>
        </p:spPr>
        <p:txBody>
          <a:bodyPr wrap="square" lIns="0" tIns="0" rIns="0" bIns="0" rtlCol="0" anchor="t">
            <a:spAutoFit/>
          </a:bodyPr>
          <a:lstStyle/>
          <a:p>
            <a:pPr marL="0" lvl="0" indent="0" algn="ctr">
              <a:lnSpc>
                <a:spcPts val="8400"/>
              </a:lnSpc>
            </a:pPr>
            <a:r>
              <a:rPr lang="en-US" altLang="en-GB" sz="6000" b="1" spc="349">
                <a:solidFill>
                  <a:srgbClr val="31511E"/>
                </a:solidFill>
                <a:latin typeface="Arimo Bold" panose="020B0704020202020204"/>
                <a:ea typeface="Arimo Bold" panose="020B0704020202020204"/>
                <a:cs typeface="Arimo Bold" panose="020B0704020202020204"/>
                <a:sym typeface="Arimo Bold" panose="020B0704020202020204"/>
              </a:rPr>
              <a:t>CHALLENGES AND LIMITATIONS</a:t>
            </a:r>
            <a:endParaRPr lang="en-US" altLang="en-GB" sz="6000" b="1" spc="349">
              <a:solidFill>
                <a:srgbClr val="31511E"/>
              </a:solidFill>
              <a:latin typeface="Arimo Bold" panose="020B0704020202020204"/>
              <a:ea typeface="Arimo Bold" panose="020B0704020202020204"/>
              <a:cs typeface="Arimo Bold" panose="020B0704020202020204"/>
              <a:sym typeface="Arimo Bold" panose="020B0704020202020204"/>
            </a:endParaRPr>
          </a:p>
        </p:txBody>
      </p:sp>
      <p:sp>
        <p:nvSpPr>
          <p:cNvPr id="9" name="TextBox 9"/>
          <p:cNvSpPr txBox="1"/>
          <p:nvPr/>
        </p:nvSpPr>
        <p:spPr>
          <a:xfrm>
            <a:off x="1028065" y="2852420"/>
            <a:ext cx="15843885" cy="5929630"/>
          </a:xfrm>
          <a:prstGeom prst="rect">
            <a:avLst/>
          </a:prstGeom>
        </p:spPr>
        <p:txBody>
          <a:bodyPr lIns="0" tIns="0" rIns="0" bIns="0" rtlCol="0" anchor="t">
            <a:noAutofit/>
          </a:bodyPr>
          <a:lstStyle/>
          <a:p>
            <a:pPr marL="741680" lvl="1" indent="-457200" algn="just">
              <a:lnSpc>
                <a:spcPts val="3955"/>
              </a:lnSpc>
              <a:buFont typeface="Wingdings" panose="05000000000000000000" charset="0"/>
              <a:buChar char="v"/>
            </a:pPr>
            <a:r>
              <a:rPr lang="en-US" altLang="en-GB" sz="2800">
                <a:latin typeface="Century Gothic" panose="020B0502020202020204" charset="0"/>
                <a:cs typeface="Century Gothic" panose="020B0502020202020204" charset="0"/>
              </a:rPr>
              <a:t>Seasonal Variability: Changing weather makes year-round air quality hard to predict.</a:t>
            </a:r>
            <a:endParaRPr lang="en-US" altLang="en-GB" sz="2800">
              <a:latin typeface="Century Gothic" panose="020B0502020202020204" charset="0"/>
              <a:cs typeface="Century Gothic" panose="020B0502020202020204" charset="0"/>
            </a:endParaRPr>
          </a:p>
          <a:p>
            <a:pPr marL="741680" lvl="1" indent="-457200" algn="just">
              <a:lnSpc>
                <a:spcPts val="3955"/>
              </a:lnSpc>
              <a:buFont typeface="Wingdings" panose="05000000000000000000" charset="0"/>
              <a:buChar char="v"/>
            </a:pPr>
            <a:endParaRPr lang="en-US" altLang="en-GB" sz="2800">
              <a:latin typeface="Century Gothic" panose="020B0502020202020204" charset="0"/>
              <a:cs typeface="Century Gothic" panose="020B0502020202020204" charset="0"/>
            </a:endParaRPr>
          </a:p>
          <a:p>
            <a:pPr marL="741680" lvl="1" indent="-457200" algn="just">
              <a:lnSpc>
                <a:spcPts val="3955"/>
              </a:lnSpc>
              <a:buFont typeface="Wingdings" panose="05000000000000000000" charset="0"/>
              <a:buChar char="v"/>
            </a:pPr>
            <a:r>
              <a:rPr lang="en-US" altLang="en-GB" sz="2800">
                <a:latin typeface="Century Gothic" panose="020B0502020202020204" charset="0"/>
                <a:cs typeface="Century Gothic" panose="020B0502020202020204" charset="0"/>
              </a:rPr>
              <a:t>Wind Dynamics: Shifting wind alters pollutant spread — front-facing buildings suffer more, shielded zones stay cleaner.</a:t>
            </a:r>
            <a:endParaRPr lang="en-US" altLang="en-GB" sz="2800">
              <a:latin typeface="Century Gothic" panose="020B0502020202020204" charset="0"/>
              <a:cs typeface="Century Gothic" panose="020B0502020202020204" charset="0"/>
            </a:endParaRPr>
          </a:p>
          <a:p>
            <a:pPr marL="741680" lvl="1" indent="-457200" algn="just">
              <a:lnSpc>
                <a:spcPts val="3955"/>
              </a:lnSpc>
              <a:buFont typeface="Wingdings" panose="05000000000000000000" charset="0"/>
              <a:buChar char="v"/>
            </a:pPr>
            <a:endParaRPr lang="en-US" altLang="en-GB" sz="2800">
              <a:latin typeface="Century Gothic" panose="020B0502020202020204" charset="0"/>
              <a:cs typeface="Century Gothic" panose="020B0502020202020204" charset="0"/>
            </a:endParaRPr>
          </a:p>
          <a:p>
            <a:pPr marL="741680" lvl="1" indent="-457200" algn="just">
              <a:lnSpc>
                <a:spcPts val="3955"/>
              </a:lnSpc>
              <a:buFont typeface="Wingdings" panose="05000000000000000000" charset="0"/>
              <a:buChar char="v"/>
            </a:pPr>
            <a:r>
              <a:rPr lang="en-US" altLang="en-GB" sz="2800">
                <a:latin typeface="Century Gothic" panose="020B0502020202020204" charset="0"/>
                <a:cs typeface="Century Gothic" panose="020B0502020202020204" charset="0"/>
              </a:rPr>
              <a:t>Indoor Air Quality Fluctuations: IAQ changes with occupancy, ventilation habits, and time of day.</a:t>
            </a:r>
            <a:endParaRPr lang="en-US" altLang="en-GB" sz="2800">
              <a:latin typeface="Century Gothic" panose="020B0502020202020204" charset="0"/>
              <a:cs typeface="Century Gothic" panose="020B0502020202020204" charset="0"/>
            </a:endParaRPr>
          </a:p>
          <a:p>
            <a:pPr marL="741680" lvl="1" indent="-457200" algn="just">
              <a:lnSpc>
                <a:spcPts val="3955"/>
              </a:lnSpc>
              <a:buFont typeface="Wingdings" panose="05000000000000000000" charset="0"/>
              <a:buChar char="v"/>
            </a:pPr>
            <a:endParaRPr lang="en-US" altLang="en-GB" sz="2800">
              <a:latin typeface="Century Gothic" panose="020B0502020202020204" charset="0"/>
              <a:cs typeface="Century Gothic" panose="020B0502020202020204" charset="0"/>
            </a:endParaRPr>
          </a:p>
          <a:p>
            <a:pPr marL="741680" lvl="1" indent="-457200" algn="just">
              <a:lnSpc>
                <a:spcPts val="3955"/>
              </a:lnSpc>
              <a:buFont typeface="Wingdings" panose="05000000000000000000" charset="0"/>
              <a:buChar char="v"/>
            </a:pPr>
            <a:r>
              <a:rPr lang="en-US" altLang="en-GB" sz="2800">
                <a:latin typeface="Century Gothic" panose="020B0502020202020204" charset="0"/>
                <a:cs typeface="Century Gothic" panose="020B0502020202020204" charset="0"/>
              </a:rPr>
              <a:t>Instrument Limitations: Portable monitors are expensive and less accurate for open spaces; larger, more precise tools are often needed.</a:t>
            </a:r>
            <a:endParaRPr lang="en-US" altLang="en-GB" sz="2800">
              <a:latin typeface="Century Gothic" panose="020B0502020202020204" charset="0"/>
              <a:cs typeface="Century Gothic" panose="020B0502020202020204" charset="0"/>
            </a:endParaRPr>
          </a:p>
          <a:p>
            <a:pPr algn="l">
              <a:lnSpc>
                <a:spcPts val="3955"/>
              </a:lnSpc>
            </a:pPr>
            <a:endParaRPr>
              <a:latin typeface="Century Gothic" panose="020B0502020202020204" charset="0"/>
              <a:cs typeface="Century Gothic" panose="020B0502020202020204" charset="0"/>
            </a:endParaRPr>
          </a:p>
          <a:p>
            <a:pPr algn="l">
              <a:lnSpc>
                <a:spcPts val="4405"/>
              </a:lnSpc>
            </a:pPr>
            <a:endParaRPr>
              <a:latin typeface="Century Gothic" panose="020B0502020202020204" charset="0"/>
              <a:cs typeface="Century Gothic" panose="020B0502020202020204" charset="0"/>
            </a:endParaRPr>
          </a:p>
        </p:txBody>
      </p:sp>
      <p:sp>
        <p:nvSpPr>
          <p:cNvPr id="10" name="AutoShape 10"/>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12" name="Freeform 3"/>
          <p:cNvSpPr/>
          <p:nvPr/>
        </p:nvSpPr>
        <p:spPr>
          <a:xfrm>
            <a:off x="16116992" y="8768193"/>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sp>
        <p:nvSpPr>
          <p:cNvPr id="2" name="TextBox 2"/>
          <p:cNvSpPr txBox="1"/>
          <p:nvPr/>
        </p:nvSpPr>
        <p:spPr>
          <a:xfrm>
            <a:off x="851535" y="647700"/>
            <a:ext cx="17196435" cy="984885"/>
          </a:xfrm>
          <a:prstGeom prst="rect">
            <a:avLst/>
          </a:prstGeom>
        </p:spPr>
        <p:txBody>
          <a:bodyPr wrap="square" lIns="0" tIns="0" rIns="0" bIns="0" rtlCol="0" anchor="t">
            <a:spAutoFit/>
          </a:bodyPr>
          <a:lstStyle/>
          <a:p>
            <a:pPr marL="0" lvl="0" indent="0" algn="ctr">
              <a:lnSpc>
                <a:spcPts val="7680"/>
              </a:lnSpc>
            </a:pPr>
            <a:r>
              <a:rPr lang="en-US" sz="8000" b="1" spc="320">
                <a:solidFill>
                  <a:srgbClr val="859F3D"/>
                </a:solidFill>
                <a:latin typeface="Arimo Bold" panose="020B0704020202020204"/>
                <a:ea typeface="Arimo Bold" panose="020B0704020202020204"/>
                <a:cs typeface="Arimo Bold" panose="020B0704020202020204"/>
                <a:sym typeface="Arimo Bold" panose="020B0704020202020204"/>
              </a:rPr>
              <a:t>REFERENCES</a:t>
            </a:r>
            <a:endParaRPr lang="en-US" sz="8000" b="1" spc="320">
              <a:solidFill>
                <a:srgbClr val="859F3D"/>
              </a:solidFill>
              <a:latin typeface="Arimo Bold" panose="020B0704020202020204"/>
              <a:ea typeface="Arimo Bold" panose="020B0704020202020204"/>
              <a:cs typeface="Arimo Bold" panose="020B0704020202020204"/>
              <a:sym typeface="Arimo Bold" panose="020B0704020202020204"/>
            </a:endParaRPr>
          </a:p>
        </p:txBody>
      </p:sp>
      <p:sp>
        <p:nvSpPr>
          <p:cNvPr id="10" name="AutoShape 10"/>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11" name="Freeform 11"/>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Text Box 18"/>
          <p:cNvSpPr txBox="1"/>
          <p:nvPr/>
        </p:nvSpPr>
        <p:spPr>
          <a:xfrm>
            <a:off x="850900" y="2009775"/>
            <a:ext cx="16662400" cy="7524115"/>
          </a:xfrm>
          <a:prstGeom prst="rect">
            <a:avLst/>
          </a:prstGeom>
          <a:noFill/>
        </p:spPr>
        <p:txBody>
          <a:bodyPr wrap="square" rtlCol="0">
            <a:spAutoFit/>
          </a:bodyPr>
          <a:p>
            <a:pPr marL="342900" indent="-342900" algn="just">
              <a:buFont typeface="Wingdings" panose="05000000000000000000" charset="0"/>
              <a:buChar char="v"/>
            </a:pPr>
            <a:r>
              <a:rPr lang="en-US" altLang="en-GB" sz="2300">
                <a:solidFill>
                  <a:srgbClr val="F6FCDF"/>
                </a:solidFill>
              </a:rPr>
              <a:t>Asrani, S., &amp; Shah, D. (2024). Review on indoor air quality in Indian buildings. Retrieved from https://www.researchgate.net/publication/352894464_Review_on_indoor_air_quality_in_Indianbuildings</a:t>
            </a:r>
            <a:endParaRPr lang="en-US" altLang="en-GB" sz="2300">
              <a:solidFill>
                <a:srgbClr val="F6FCDF"/>
              </a:solidFill>
            </a:endParaRPr>
          </a:p>
          <a:p>
            <a:pPr marL="342900" indent="-342900" algn="just">
              <a:buFont typeface="Wingdings" panose="05000000000000000000" charset="0"/>
              <a:buChar char="v"/>
            </a:pPr>
            <a:endParaRPr lang="en-US" altLang="en-GB" sz="2300">
              <a:solidFill>
                <a:srgbClr val="F6FCDF"/>
              </a:solidFill>
            </a:endParaRPr>
          </a:p>
          <a:p>
            <a:pPr marL="342900" indent="-342900" algn="just">
              <a:buFont typeface="Wingdings" panose="05000000000000000000" charset="0"/>
              <a:buChar char="v"/>
            </a:pPr>
            <a:r>
              <a:rPr lang="en-US" altLang="en-GB" sz="2300">
                <a:solidFill>
                  <a:srgbClr val="F6FCDF"/>
                </a:solidFill>
              </a:rPr>
              <a:t>Datta, A., Suresh, R., Gupta, A., Singh, D., &amp; Kulshrestha, P. (2017). Indoor air quality of non residential urban buildings in Delhi. International Journal of Sustainable Built Environment, 6, 412–420.</a:t>
            </a:r>
            <a:endParaRPr lang="en-US" altLang="en-GB" sz="2300">
              <a:solidFill>
                <a:srgbClr val="F6FCDF"/>
              </a:solidFill>
            </a:endParaRPr>
          </a:p>
          <a:p>
            <a:pPr marL="342900" indent="-342900" algn="just">
              <a:buFont typeface="Wingdings" panose="05000000000000000000" charset="0"/>
              <a:buChar char="v"/>
            </a:pPr>
            <a:endParaRPr lang="en-US" altLang="en-GB" sz="2300">
              <a:solidFill>
                <a:srgbClr val="F6FCDF"/>
              </a:solidFill>
            </a:endParaRPr>
          </a:p>
          <a:p>
            <a:pPr marL="342900" indent="-342900" algn="just">
              <a:buFont typeface="Wingdings" panose="05000000000000000000" charset="0"/>
              <a:buChar char="v"/>
            </a:pPr>
            <a:r>
              <a:rPr lang="en-US" altLang="en-GB" sz="2300">
                <a:solidFill>
                  <a:srgbClr val="F6FCDF"/>
                </a:solidFill>
              </a:rPr>
              <a:t>Sahu, R., Dixit, K. K., Mishra, S., Kumar, P., Shukla, A. K., Sutaria, R., Tiwari, S., &amp; Tripathi, S. N. (2020). Validation of low cost sensors in measuring real time PM</a:t>
            </a:r>
            <a:r>
              <a:rPr lang="en-US" altLang="en-US" sz="2300">
                <a:solidFill>
                  <a:srgbClr val="F6FCDF"/>
                </a:solidFill>
              </a:rPr>
              <a:t>₁₀</a:t>
            </a:r>
            <a:r>
              <a:rPr lang="en-US" altLang="en-GB" sz="2300">
                <a:solidFill>
                  <a:srgbClr val="F6FCDF"/>
                </a:solidFill>
              </a:rPr>
              <a:t> concentrations at two sites in Delhi National Capital Region. Sensors, 20(5), 1347. https://doi.org/10.3390/s20051347</a:t>
            </a:r>
            <a:endParaRPr lang="en-US" altLang="en-GB" sz="2300">
              <a:solidFill>
                <a:srgbClr val="F6FCDF"/>
              </a:solidFill>
            </a:endParaRPr>
          </a:p>
          <a:p>
            <a:pPr marL="342900" indent="-342900" algn="just">
              <a:buFont typeface="Wingdings" panose="05000000000000000000" charset="0"/>
              <a:buChar char="v"/>
            </a:pPr>
            <a:endParaRPr lang="en-US" altLang="en-GB" sz="2300">
              <a:solidFill>
                <a:srgbClr val="F6FCDF"/>
              </a:solidFill>
            </a:endParaRPr>
          </a:p>
          <a:p>
            <a:pPr marL="342900" indent="-342900" algn="just">
              <a:buFont typeface="Wingdings" panose="05000000000000000000" charset="0"/>
              <a:buChar char="v"/>
            </a:pPr>
            <a:r>
              <a:rPr lang="en-US" altLang="en-GB" sz="2300">
                <a:solidFill>
                  <a:srgbClr val="F6FCDF"/>
                </a:solidFill>
              </a:rPr>
              <a:t>Singh, P., Arora, R., &amp; Goyal, R. (2017). Indoor air quality assessment in selected schools of DelhiNCR, India. International Journal of Applied Home Science, 4(5–6), 389–394.</a:t>
            </a:r>
            <a:endParaRPr lang="en-US" altLang="en-GB" sz="2300">
              <a:solidFill>
                <a:srgbClr val="F6FCDF"/>
              </a:solidFill>
            </a:endParaRPr>
          </a:p>
          <a:p>
            <a:pPr marL="342900" indent="-342900" algn="just">
              <a:buFont typeface="Wingdings" panose="05000000000000000000" charset="0"/>
              <a:buChar char="v"/>
            </a:pPr>
            <a:endParaRPr lang="en-US" altLang="en-GB" sz="2300">
              <a:solidFill>
                <a:srgbClr val="F6FCDF"/>
              </a:solidFill>
            </a:endParaRPr>
          </a:p>
          <a:p>
            <a:pPr marL="342900" indent="-342900" algn="just">
              <a:buFont typeface="Wingdings" panose="05000000000000000000" charset="0"/>
              <a:buChar char="v"/>
            </a:pPr>
            <a:r>
              <a:rPr lang="en-US" altLang="en-GB" sz="2300">
                <a:solidFill>
                  <a:srgbClr val="F6FCDF"/>
                </a:solidFill>
              </a:rPr>
              <a:t>Sahu, R., Dixit, K. K., Mishra, S., Kumar, P., Shukla, A. K., Sutaria, R., Tiwari, S., &amp; Tripathi, S. N. (2020). Validation of low cost sensors in measuring real time PM</a:t>
            </a:r>
            <a:r>
              <a:rPr lang="en-US" altLang="en-US" sz="2300">
                <a:solidFill>
                  <a:srgbClr val="F6FCDF"/>
                </a:solidFill>
              </a:rPr>
              <a:t>₁₀</a:t>
            </a:r>
            <a:r>
              <a:rPr lang="en-US" altLang="en-GB" sz="2300">
                <a:solidFill>
                  <a:srgbClr val="F6FCDF"/>
                </a:solidFill>
              </a:rPr>
              <a:t> concentrations at two sites in Delhi National Capital Region. Sensors, 20(5), 1347. https://doi.org/10.3390/s20051347</a:t>
            </a:r>
            <a:endParaRPr lang="en-US" altLang="en-GB" sz="2300">
              <a:solidFill>
                <a:srgbClr val="F6FCDF"/>
              </a:solidFill>
            </a:endParaRPr>
          </a:p>
          <a:p>
            <a:pPr marL="342900" indent="-342900" algn="just">
              <a:buFont typeface="Wingdings" panose="05000000000000000000" charset="0"/>
              <a:buChar char="v"/>
            </a:pPr>
            <a:endParaRPr lang="en-US" altLang="en-GB" sz="2300">
              <a:solidFill>
                <a:srgbClr val="F6FCDF"/>
              </a:solidFill>
            </a:endParaRPr>
          </a:p>
          <a:p>
            <a:pPr marL="342900" indent="-342900" algn="just">
              <a:buFont typeface="Wingdings" panose="05000000000000000000" charset="0"/>
              <a:buChar char="v"/>
            </a:pPr>
            <a:r>
              <a:rPr lang="en-US" altLang="en-GB" sz="2300">
                <a:solidFill>
                  <a:srgbClr val="F6FCDF"/>
                </a:solidFill>
              </a:rPr>
              <a:t>Temtopus. (2024). Temtop M2000 2ndGeneration Portable Air Quality Monitor for PM</a:t>
            </a:r>
            <a:r>
              <a:rPr lang="en-US" altLang="en-US" sz="2300">
                <a:solidFill>
                  <a:srgbClr val="F6FCDF"/>
                </a:solidFill>
              </a:rPr>
              <a:t>₂</a:t>
            </a:r>
            <a:r>
              <a:rPr lang="en-US" altLang="en-GB" sz="2300">
                <a:solidFill>
                  <a:srgbClr val="F6FCDF"/>
                </a:solidFill>
              </a:rPr>
              <a:t>.</a:t>
            </a:r>
            <a:r>
              <a:rPr lang="en-US" altLang="en-US" sz="2300">
                <a:solidFill>
                  <a:srgbClr val="F6FCDF"/>
                </a:solidFill>
              </a:rPr>
              <a:t>₅</a:t>
            </a:r>
            <a:r>
              <a:rPr lang="en-US" altLang="en-GB" sz="2300">
                <a:solidFill>
                  <a:srgbClr val="F6FCDF"/>
                </a:solidFill>
              </a:rPr>
              <a:t>, PM</a:t>
            </a:r>
            <a:r>
              <a:rPr lang="en-US" altLang="en-US" sz="2300">
                <a:solidFill>
                  <a:srgbClr val="F6FCDF"/>
                </a:solidFill>
              </a:rPr>
              <a:t>₁₀</a:t>
            </a:r>
            <a:r>
              <a:rPr lang="en-US" altLang="en-GB" sz="2300">
                <a:solidFill>
                  <a:srgbClr val="F6FCDF"/>
                </a:solidFill>
              </a:rPr>
              <a:t>, CO</a:t>
            </a:r>
            <a:r>
              <a:rPr lang="en-US" altLang="en-US" sz="2300">
                <a:solidFill>
                  <a:srgbClr val="F6FCDF"/>
                </a:solidFill>
              </a:rPr>
              <a:t>₂</a:t>
            </a:r>
            <a:r>
              <a:rPr lang="en-US" altLang="en-GB" sz="2300">
                <a:solidFill>
                  <a:srgbClr val="F6FCDF"/>
                </a:solidFill>
              </a:rPr>
              <a:t>, and HCHO. Retrieved from https://temtopus.com/products/temtop-m2000-2nd-generation-air-quality-monitor-for-pm2-5-pm10-particles-co2-hcho-temperature-humidity-settable-audio-alarm-data-export-recording-curve-easy-calibration</a:t>
            </a:r>
            <a:endParaRPr lang="en-US" altLang="en-GB" sz="2300">
              <a:solidFill>
                <a:srgbClr val="F6FCDF"/>
              </a:solidFill>
            </a:endParaRPr>
          </a:p>
          <a:p>
            <a:pPr algn="just"/>
            <a:endParaRPr lang="en-US" altLang="en-GB" sz="2300">
              <a:solidFill>
                <a:srgbClr val="F6FCD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1805785" y="0"/>
            <a:ext cx="12595472" cy="10287000"/>
            <a:chOff x="0" y="0"/>
            <a:chExt cx="245926" cy="200853"/>
          </a:xfrm>
        </p:grpSpPr>
        <p:sp>
          <p:nvSpPr>
            <p:cNvPr id="4" name="Freeform 4"/>
            <p:cNvSpPr/>
            <p:nvPr/>
          </p:nvSpPr>
          <p:spPr>
            <a:xfrm>
              <a:off x="0" y="0"/>
              <a:ext cx="245926" cy="200853"/>
            </a:xfrm>
            <a:custGeom>
              <a:avLst/>
              <a:gdLst/>
              <a:ahLst/>
              <a:cxnLst/>
              <a:rect l="l" t="t" r="r" b="b"/>
              <a:pathLst>
                <a:path w="245926" h="200853">
                  <a:moveTo>
                    <a:pt x="245926" y="0"/>
                  </a:moveTo>
                  <a:lnTo>
                    <a:pt x="0" y="0"/>
                  </a:lnTo>
                  <a:lnTo>
                    <a:pt x="101600" y="100427"/>
                  </a:lnTo>
                  <a:lnTo>
                    <a:pt x="0" y="200853"/>
                  </a:lnTo>
                  <a:lnTo>
                    <a:pt x="245926" y="200853"/>
                  </a:lnTo>
                  <a:lnTo>
                    <a:pt x="144326" y="100427"/>
                  </a:lnTo>
                  <a:lnTo>
                    <a:pt x="245926" y="0"/>
                  </a:lnTo>
                  <a:close/>
                </a:path>
              </a:pathLst>
            </a:custGeom>
            <a:solidFill>
              <a:srgbClr val="1A1A19">
                <a:alpha val="60000"/>
              </a:srgbClr>
            </a:solidFill>
          </p:spPr>
        </p:sp>
        <p:sp>
          <p:nvSpPr>
            <p:cNvPr id="5" name="TextBox 5"/>
            <p:cNvSpPr txBox="1"/>
            <p:nvPr/>
          </p:nvSpPr>
          <p:spPr>
            <a:xfrm>
              <a:off x="88900" y="-57150"/>
              <a:ext cx="68126" cy="258003"/>
            </a:xfrm>
            <a:prstGeom prst="rect">
              <a:avLst/>
            </a:prstGeom>
          </p:spPr>
          <p:txBody>
            <a:bodyPr lIns="50800" tIns="50800" rIns="50800" bIns="50800" rtlCol="0" anchor="ctr"/>
            <a:lstStyle/>
            <a:p>
              <a:pPr algn="ctr">
                <a:lnSpc>
                  <a:spcPts val="3560"/>
                </a:lnSpc>
              </a:pPr>
            </a:p>
          </p:txBody>
        </p:sp>
      </p:grpSp>
      <p:grpSp>
        <p:nvGrpSpPr>
          <p:cNvPr id="6" name="Group 6"/>
          <p:cNvGrpSpPr/>
          <p:nvPr/>
        </p:nvGrpSpPr>
        <p:grpSpPr>
          <a:xfrm rot="0">
            <a:off x="-6115837" y="0"/>
            <a:ext cx="12595472" cy="10287000"/>
            <a:chOff x="0" y="0"/>
            <a:chExt cx="245926" cy="200853"/>
          </a:xfrm>
        </p:grpSpPr>
        <p:sp>
          <p:nvSpPr>
            <p:cNvPr id="7" name="Freeform 7"/>
            <p:cNvSpPr/>
            <p:nvPr/>
          </p:nvSpPr>
          <p:spPr>
            <a:xfrm>
              <a:off x="0" y="0"/>
              <a:ext cx="245926" cy="200853"/>
            </a:xfrm>
            <a:custGeom>
              <a:avLst/>
              <a:gdLst/>
              <a:ahLst/>
              <a:cxnLst/>
              <a:rect l="l" t="t" r="r" b="b"/>
              <a:pathLst>
                <a:path w="245926" h="200853">
                  <a:moveTo>
                    <a:pt x="245926" y="0"/>
                  </a:moveTo>
                  <a:lnTo>
                    <a:pt x="0" y="0"/>
                  </a:lnTo>
                  <a:lnTo>
                    <a:pt x="101600" y="100427"/>
                  </a:lnTo>
                  <a:lnTo>
                    <a:pt x="0" y="200853"/>
                  </a:lnTo>
                  <a:lnTo>
                    <a:pt x="245926" y="200853"/>
                  </a:lnTo>
                  <a:lnTo>
                    <a:pt x="144326" y="100427"/>
                  </a:lnTo>
                  <a:lnTo>
                    <a:pt x="245926" y="0"/>
                  </a:lnTo>
                  <a:close/>
                </a:path>
              </a:pathLst>
            </a:custGeom>
            <a:solidFill>
              <a:srgbClr val="1A1A19">
                <a:alpha val="60000"/>
              </a:srgbClr>
            </a:solidFill>
          </p:spPr>
        </p:sp>
        <p:sp>
          <p:nvSpPr>
            <p:cNvPr id="8" name="TextBox 8"/>
            <p:cNvSpPr txBox="1"/>
            <p:nvPr/>
          </p:nvSpPr>
          <p:spPr>
            <a:xfrm>
              <a:off x="88900" y="-57150"/>
              <a:ext cx="68126" cy="258003"/>
            </a:xfrm>
            <a:prstGeom prst="rect">
              <a:avLst/>
            </a:prstGeom>
          </p:spPr>
          <p:txBody>
            <a:bodyPr lIns="50800" tIns="50800" rIns="50800" bIns="50800" rtlCol="0" anchor="ctr"/>
            <a:lstStyle/>
            <a:p>
              <a:pPr algn="ctr">
                <a:lnSpc>
                  <a:spcPts val="3560"/>
                </a:lnSpc>
              </a:pPr>
            </a:p>
          </p:txBody>
        </p:sp>
      </p:grpSp>
      <p:grpSp>
        <p:nvGrpSpPr>
          <p:cNvPr id="9" name="Group 9"/>
          <p:cNvGrpSpPr/>
          <p:nvPr/>
        </p:nvGrpSpPr>
        <p:grpSpPr>
          <a:xfrm rot="0">
            <a:off x="5271565" y="1271065"/>
            <a:ext cx="7744869" cy="7744869"/>
            <a:chOff x="0" y="0"/>
            <a:chExt cx="406400" cy="406400"/>
          </a:xfrm>
        </p:grpSpPr>
        <p:sp>
          <p:nvSpPr>
            <p:cNvPr id="10" name="Freeform 10"/>
            <p:cNvSpPr/>
            <p:nvPr/>
          </p:nvSpPr>
          <p:spPr>
            <a:xfrm>
              <a:off x="0" y="0"/>
              <a:ext cx="406400" cy="406400"/>
            </a:xfrm>
            <a:custGeom>
              <a:avLst/>
              <a:gdLst/>
              <a:ahLst/>
              <a:cxnLst/>
              <a:rect l="l" t="t" r="r" b="b"/>
              <a:pathLst>
                <a:path w="406400" h="406400">
                  <a:moveTo>
                    <a:pt x="203200" y="0"/>
                  </a:moveTo>
                  <a:lnTo>
                    <a:pt x="203200" y="0"/>
                  </a:lnTo>
                  <a:lnTo>
                    <a:pt x="0" y="203200"/>
                  </a:lnTo>
                  <a:lnTo>
                    <a:pt x="203200" y="406400"/>
                  </a:lnTo>
                  <a:lnTo>
                    <a:pt x="203200" y="406400"/>
                  </a:lnTo>
                  <a:lnTo>
                    <a:pt x="406400" y="203200"/>
                  </a:lnTo>
                  <a:lnTo>
                    <a:pt x="203200" y="0"/>
                  </a:lnTo>
                  <a:close/>
                </a:path>
              </a:pathLst>
            </a:custGeom>
            <a:solidFill>
              <a:srgbClr val="1A1A19">
                <a:alpha val="60000"/>
              </a:srgbClr>
            </a:solidFill>
          </p:spPr>
        </p:sp>
        <p:sp>
          <p:nvSpPr>
            <p:cNvPr id="11" name="TextBox 11"/>
            <p:cNvSpPr txBox="1"/>
            <p:nvPr/>
          </p:nvSpPr>
          <p:spPr>
            <a:xfrm>
              <a:off x="152400" y="-57150"/>
              <a:ext cx="101600" cy="463550"/>
            </a:xfrm>
            <a:prstGeom prst="rect">
              <a:avLst/>
            </a:prstGeom>
          </p:spPr>
          <p:txBody>
            <a:bodyPr lIns="50800" tIns="50800" rIns="50800" bIns="50800" rtlCol="0" anchor="ctr"/>
            <a:lstStyle/>
            <a:p>
              <a:pPr algn="ctr">
                <a:lnSpc>
                  <a:spcPts val="3560"/>
                </a:lnSpc>
              </a:pPr>
            </a:p>
          </p:txBody>
        </p:sp>
      </p:grpSp>
      <p:sp>
        <p:nvSpPr>
          <p:cNvPr id="12" name="Freeform 12"/>
          <p:cNvSpPr/>
          <p:nvPr/>
        </p:nvSpPr>
        <p:spPr>
          <a:xfrm>
            <a:off x="8423218" y="2531110"/>
            <a:ext cx="1441563" cy="976659"/>
          </a:xfrm>
          <a:custGeom>
            <a:avLst/>
            <a:gdLst/>
            <a:ahLst/>
            <a:cxnLst/>
            <a:rect l="l" t="t" r="r" b="b"/>
            <a:pathLst>
              <a:path w="1441563" h="976659">
                <a:moveTo>
                  <a:pt x="0" y="0"/>
                </a:moveTo>
                <a:lnTo>
                  <a:pt x="1441564" y="0"/>
                </a:lnTo>
                <a:lnTo>
                  <a:pt x="1441564" y="976659"/>
                </a:lnTo>
                <a:lnTo>
                  <a:pt x="0" y="976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7157428" y="6664251"/>
            <a:ext cx="3973143" cy="0"/>
          </a:xfrm>
          <a:prstGeom prst="line">
            <a:avLst/>
          </a:prstGeom>
          <a:ln w="57150" cap="flat">
            <a:solidFill>
              <a:srgbClr val="859F3D"/>
            </a:solidFill>
            <a:prstDash val="solid"/>
            <a:headEnd type="oval" w="lg" len="lg"/>
            <a:tailEnd type="oval" w="lg" len="lg"/>
          </a:ln>
        </p:spPr>
      </p:sp>
      <p:sp>
        <p:nvSpPr>
          <p:cNvPr id="14" name="AutoShape 14"/>
          <p:cNvSpPr/>
          <p:nvPr/>
        </p:nvSpPr>
        <p:spPr>
          <a:xfrm>
            <a:off x="14017782" y="9754500"/>
            <a:ext cx="4673716" cy="0"/>
          </a:xfrm>
          <a:prstGeom prst="line">
            <a:avLst/>
          </a:prstGeom>
          <a:ln w="38100" cap="flat">
            <a:solidFill>
              <a:srgbClr val="FFFFFF"/>
            </a:solidFill>
            <a:prstDash val="solid"/>
            <a:headEnd type="oval" w="lg" len="lg"/>
            <a:tailEnd type="oval" w="lg" len="lg"/>
          </a:ln>
        </p:spPr>
      </p:sp>
      <p:sp>
        <p:nvSpPr>
          <p:cNvPr id="15" name="TextBox 15"/>
          <p:cNvSpPr txBox="1"/>
          <p:nvPr/>
        </p:nvSpPr>
        <p:spPr>
          <a:xfrm>
            <a:off x="1473036" y="4089400"/>
            <a:ext cx="15341928" cy="2270051"/>
          </a:xfrm>
          <a:prstGeom prst="rect">
            <a:avLst/>
          </a:prstGeom>
        </p:spPr>
        <p:txBody>
          <a:bodyPr lIns="0" tIns="0" rIns="0" bIns="0" rtlCol="0" anchor="t">
            <a:spAutoFit/>
          </a:bodyPr>
          <a:lstStyle/>
          <a:p>
            <a:pPr marL="0" lvl="0" indent="0" algn="ctr">
              <a:lnSpc>
                <a:spcPts val="18200"/>
              </a:lnSpc>
            </a:pPr>
            <a:r>
              <a:rPr lang="en-US" sz="13000" b="1" spc="649">
                <a:solidFill>
                  <a:srgbClr val="FFFFFF"/>
                </a:solidFill>
                <a:latin typeface="Arimo Bold" panose="020B0704020202020204"/>
                <a:ea typeface="Arimo Bold" panose="020B0704020202020204"/>
                <a:cs typeface="Arimo Bold" panose="020B0704020202020204"/>
                <a:sym typeface="Arimo Bold" panose="020B0704020202020204"/>
              </a:rPr>
              <a:t>THANK YOU</a:t>
            </a:r>
            <a:endParaRPr lang="en-US" sz="13000" b="1" spc="649">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16" name="TextBox 16"/>
          <p:cNvSpPr txBox="1"/>
          <p:nvPr/>
        </p:nvSpPr>
        <p:spPr>
          <a:xfrm>
            <a:off x="14017782" y="9191625"/>
            <a:ext cx="3241518" cy="461645"/>
          </a:xfrm>
          <a:prstGeom prst="rect">
            <a:avLst/>
          </a:prstGeom>
        </p:spPr>
        <p:txBody>
          <a:bodyPr lIns="0" tIns="0" rIns="0" bIns="0" rtlCol="0" anchor="t">
            <a:spAutoFit/>
          </a:bodyPr>
          <a:lstStyle/>
          <a:p>
            <a:pPr algn="r">
              <a:lnSpc>
                <a:spcPts val="3600"/>
              </a:lnSpc>
            </a:pPr>
            <a:r>
              <a:rPr lang="en-US" sz="2400" spc="480">
                <a:solidFill>
                  <a:srgbClr val="F6FCDF"/>
                </a:solidFill>
                <a:latin typeface="Century Gothic" panose="020B0502020202020204" charset="0"/>
                <a:ea typeface="Garet"/>
                <a:cs typeface="Century Gothic" panose="020B0502020202020204" charset="0"/>
                <a:sym typeface="Garet"/>
              </a:rPr>
              <a:t>20 Feb, 2025</a:t>
            </a:r>
            <a:endParaRPr lang="en-US" sz="2400" spc="480">
              <a:solidFill>
                <a:srgbClr val="F6FCDF"/>
              </a:solidFill>
              <a:latin typeface="Century Gothic" panose="020B0502020202020204" charset="0"/>
              <a:ea typeface="Garet"/>
              <a:cs typeface="Century Gothic" panose="020B0502020202020204" charset="0"/>
              <a:sym typeface="Gare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3754965" cy="10287000"/>
            <a:chOff x="0" y="0"/>
            <a:chExt cx="988962" cy="2709333"/>
          </a:xfrm>
        </p:grpSpPr>
        <p:sp>
          <p:nvSpPr>
            <p:cNvPr id="3" name="Freeform 3"/>
            <p:cNvSpPr/>
            <p:nvPr/>
          </p:nvSpPr>
          <p:spPr>
            <a:xfrm>
              <a:off x="0" y="0"/>
              <a:ext cx="988962" cy="2709333"/>
            </a:xfrm>
            <a:custGeom>
              <a:avLst/>
              <a:gdLst/>
              <a:ahLst/>
              <a:cxnLst/>
              <a:rect l="l" t="t" r="r" b="b"/>
              <a:pathLst>
                <a:path w="988962" h="2709333">
                  <a:moveTo>
                    <a:pt x="0" y="0"/>
                  </a:moveTo>
                  <a:lnTo>
                    <a:pt x="988962" y="0"/>
                  </a:lnTo>
                  <a:lnTo>
                    <a:pt x="988962" y="2709333"/>
                  </a:lnTo>
                  <a:lnTo>
                    <a:pt x="0" y="2709333"/>
                  </a:lnTo>
                  <a:close/>
                </a:path>
              </a:pathLst>
            </a:custGeom>
            <a:solidFill>
              <a:srgbClr val="859F3D"/>
            </a:solidFill>
          </p:spPr>
        </p:sp>
        <p:sp>
          <p:nvSpPr>
            <p:cNvPr id="4" name="TextBox 4"/>
            <p:cNvSpPr txBox="1"/>
            <p:nvPr/>
          </p:nvSpPr>
          <p:spPr>
            <a:xfrm>
              <a:off x="0" y="-57150"/>
              <a:ext cx="988962" cy="2766483"/>
            </a:xfrm>
            <a:prstGeom prst="rect">
              <a:avLst/>
            </a:prstGeom>
          </p:spPr>
          <p:txBody>
            <a:bodyPr lIns="50800" tIns="50800" rIns="50800" bIns="50800" rtlCol="0" anchor="ctr"/>
            <a:lstStyle/>
            <a:p>
              <a:pPr algn="ctr">
                <a:lnSpc>
                  <a:spcPts val="3560"/>
                </a:lnSpc>
              </a:pPr>
            </a:p>
          </p:txBody>
        </p:sp>
      </p:grpSp>
      <p:sp>
        <p:nvSpPr>
          <p:cNvPr id="5" name="TextBox 5"/>
          <p:cNvSpPr txBox="1"/>
          <p:nvPr/>
        </p:nvSpPr>
        <p:spPr>
          <a:xfrm>
            <a:off x="5105400" y="2044700"/>
            <a:ext cx="12105640" cy="6528435"/>
          </a:xfrm>
          <a:prstGeom prst="rect">
            <a:avLst/>
          </a:prstGeom>
        </p:spPr>
        <p:txBody>
          <a:bodyPr lIns="0" tIns="0" rIns="0" bIns="0" rtlCol="0" anchor="t">
            <a:noAutofit/>
          </a:bodyPr>
          <a:lstStyle/>
          <a:p>
            <a:pPr marL="623570" lvl="1" indent="-342900" algn="just">
              <a:lnSpc>
                <a:spcPts val="3640"/>
              </a:lnSpc>
              <a:buFont typeface="Arial" panose="020B0604020202020204" pitchFamily="34" charset="0"/>
              <a:buChar char="•"/>
            </a:pPr>
            <a:r>
              <a:rPr lang="en-US" altLang="en-GB" sz="2400" spc="519">
                <a:solidFill>
                  <a:srgbClr val="F4F6FF"/>
                </a:solidFill>
                <a:latin typeface="Century Gothic" panose="020B0502020202020204" charset="0"/>
                <a:ea typeface="Arimo Bold" panose="020B0704020202020204"/>
                <a:cs typeface="Century Gothic" panose="020B0502020202020204" charset="0"/>
                <a:sym typeface="Arimo Bold" panose="020B0704020202020204"/>
              </a:rPr>
              <a:t>Indoor air quality (IAQ) assessments in India are often oversimplified, relying on direct spot measurements that fail to capture the root causes of air pollution. Factors like outdoor pollution, wind direction, building orientation, and infiltration pathways are mostly ignored, especially in campus environments like NIT Warangal  leading to incomplete or misleading conclusions.</a:t>
            </a:r>
            <a:endParaRPr lang="en-US" altLang="en-GB" sz="2400" spc="519">
              <a:solidFill>
                <a:srgbClr val="F4F6FF"/>
              </a:solidFill>
              <a:latin typeface="Century Gothic" panose="020B0502020202020204" charset="0"/>
              <a:ea typeface="Arimo Bold" panose="020B0704020202020204"/>
              <a:cs typeface="Century Gothic" panose="020B0502020202020204" charset="0"/>
              <a:sym typeface="Arimo Bold" panose="020B0704020202020204"/>
            </a:endParaRPr>
          </a:p>
          <a:p>
            <a:pPr marL="280670" lvl="1" indent="0" algn="just">
              <a:lnSpc>
                <a:spcPts val="3640"/>
              </a:lnSpc>
              <a:buFont typeface="Arial" panose="020B0604020202020204" pitchFamily="34" charset="0"/>
              <a:buNone/>
            </a:pPr>
            <a:endParaRPr lang="en-US" altLang="en-GB" sz="2400" spc="519">
              <a:solidFill>
                <a:srgbClr val="F4F6FF"/>
              </a:solidFill>
              <a:latin typeface="Century Gothic" panose="020B0502020202020204" charset="0"/>
              <a:ea typeface="Arimo Bold" panose="020B0704020202020204"/>
              <a:cs typeface="Century Gothic" panose="020B0502020202020204" charset="0"/>
              <a:sym typeface="Arimo Bold" panose="020B0704020202020204"/>
            </a:endParaRPr>
          </a:p>
          <a:p>
            <a:pPr marL="623570" lvl="1" indent="-342900" algn="just">
              <a:lnSpc>
                <a:spcPts val="3640"/>
              </a:lnSpc>
              <a:buFont typeface="Arial" panose="020B0604020202020204" pitchFamily="34" charset="0"/>
              <a:buChar char="•"/>
            </a:pPr>
            <a:r>
              <a:rPr lang="en-US" altLang="en-GB" sz="2400" spc="519">
                <a:solidFill>
                  <a:srgbClr val="F4F6FF"/>
                </a:solidFill>
                <a:latin typeface="Century Gothic" panose="020B0502020202020204" charset="0"/>
                <a:ea typeface="Arimo Bold" panose="020B0704020202020204"/>
                <a:cs typeface="Century Gothic" panose="020B0502020202020204" charset="0"/>
                <a:sym typeface="Arimo Bold" panose="020B0704020202020204"/>
              </a:rPr>
              <a:t>Our study bridges this gap by focusing on outdoor-to-indoor infiltration, boundary conditions, and wind patterns, aiming to capture worst-case scenarios and offer a more meaningful evaluation of IAQ in NIT Warangal.</a:t>
            </a:r>
            <a:endParaRPr lang="en-US" altLang="en-GB" sz="2400" spc="519">
              <a:solidFill>
                <a:srgbClr val="F4F6F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5" name="TextBox 15"/>
          <p:cNvSpPr txBox="1"/>
          <p:nvPr/>
        </p:nvSpPr>
        <p:spPr>
          <a:xfrm>
            <a:off x="5181600" y="495300"/>
            <a:ext cx="12320270" cy="1230630"/>
          </a:xfrm>
          <a:prstGeom prst="rect">
            <a:avLst/>
          </a:prstGeom>
        </p:spPr>
        <p:txBody>
          <a:bodyPr wrap="square" lIns="0" tIns="0" rIns="0" bIns="0" rtlCol="0" anchor="t">
            <a:spAutoFit/>
          </a:bodyPr>
          <a:lstStyle/>
          <a:p>
            <a:pPr marL="0" lvl="0" indent="0" algn="l">
              <a:lnSpc>
                <a:spcPts val="9600"/>
              </a:lnSpc>
            </a:pPr>
            <a:r>
              <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PROBLEM STATEMENT </a:t>
            </a:r>
            <a:endPar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6" name="Freeform 16"/>
          <p:cNvSpPr/>
          <p:nvPr/>
        </p:nvSpPr>
        <p:spPr>
          <a:xfrm>
            <a:off x="16832514" y="8573295"/>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AutoShape 17"/>
          <p:cNvSpPr/>
          <p:nvPr/>
        </p:nvSpPr>
        <p:spPr>
          <a:xfrm>
            <a:off x="13934084" y="9707398"/>
            <a:ext cx="4673716" cy="0"/>
          </a:xfrm>
          <a:prstGeom prst="line">
            <a:avLst/>
          </a:prstGeom>
          <a:ln w="38100" cap="flat">
            <a:solidFill>
              <a:srgbClr val="FFFFFF"/>
            </a:solidFill>
            <a:prstDash val="solid"/>
            <a:headEnd type="oval" w="lg" len="lg"/>
            <a:tailEnd type="oval" w="lg" len="lg"/>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grpSp>
        <p:nvGrpSpPr>
          <p:cNvPr id="2" name="Group 2"/>
          <p:cNvGrpSpPr/>
          <p:nvPr/>
        </p:nvGrpSpPr>
        <p:grpSpPr>
          <a:xfrm rot="0">
            <a:off x="2782427" y="0"/>
            <a:ext cx="15505573" cy="10287000"/>
            <a:chOff x="0" y="0"/>
            <a:chExt cx="4083772" cy="2709333"/>
          </a:xfrm>
        </p:grpSpPr>
        <p:sp>
          <p:nvSpPr>
            <p:cNvPr id="3" name="Freeform 3"/>
            <p:cNvSpPr/>
            <p:nvPr/>
          </p:nvSpPr>
          <p:spPr>
            <a:xfrm>
              <a:off x="0" y="0"/>
              <a:ext cx="4083772" cy="2709333"/>
            </a:xfrm>
            <a:custGeom>
              <a:avLst/>
              <a:gdLst/>
              <a:ahLst/>
              <a:cxnLst/>
              <a:rect l="l" t="t" r="r" b="b"/>
              <a:pathLst>
                <a:path w="4083772" h="2709333">
                  <a:moveTo>
                    <a:pt x="0" y="0"/>
                  </a:moveTo>
                  <a:lnTo>
                    <a:pt x="4083772" y="0"/>
                  </a:lnTo>
                  <a:lnTo>
                    <a:pt x="4083772" y="2709333"/>
                  </a:lnTo>
                  <a:lnTo>
                    <a:pt x="0" y="2709333"/>
                  </a:lnTo>
                  <a:close/>
                </a:path>
              </a:pathLst>
            </a:custGeom>
            <a:solidFill>
              <a:srgbClr val="31511E"/>
            </a:solidFill>
          </p:spPr>
        </p:sp>
        <p:sp>
          <p:nvSpPr>
            <p:cNvPr id="4" name="TextBox 4"/>
            <p:cNvSpPr txBox="1"/>
            <p:nvPr/>
          </p:nvSpPr>
          <p:spPr>
            <a:xfrm>
              <a:off x="0" y="-57150"/>
              <a:ext cx="4083772" cy="2766483"/>
            </a:xfrm>
            <a:prstGeom prst="rect">
              <a:avLst/>
            </a:prstGeom>
          </p:spPr>
          <p:txBody>
            <a:bodyPr lIns="50800" tIns="50800" rIns="50800" bIns="50800" rtlCol="0" anchor="ctr"/>
            <a:lstStyle/>
            <a:p>
              <a:pPr algn="ctr">
                <a:lnSpc>
                  <a:spcPts val="3560"/>
                </a:lnSpc>
              </a:pPr>
            </a:p>
          </p:txBody>
        </p:sp>
      </p:grpSp>
      <p:grpSp>
        <p:nvGrpSpPr>
          <p:cNvPr id="5" name="Group 5"/>
          <p:cNvGrpSpPr/>
          <p:nvPr/>
        </p:nvGrpSpPr>
        <p:grpSpPr>
          <a:xfrm rot="0">
            <a:off x="853972" y="810290"/>
            <a:ext cx="16623738" cy="8621614"/>
            <a:chOff x="0" y="0"/>
            <a:chExt cx="4378268" cy="2270713"/>
          </a:xfrm>
        </p:grpSpPr>
        <p:sp>
          <p:nvSpPr>
            <p:cNvPr id="6" name="Freeform 6"/>
            <p:cNvSpPr/>
            <p:nvPr/>
          </p:nvSpPr>
          <p:spPr>
            <a:xfrm>
              <a:off x="0" y="0"/>
              <a:ext cx="4378268" cy="2270713"/>
            </a:xfrm>
            <a:custGeom>
              <a:avLst/>
              <a:gdLst/>
              <a:ahLst/>
              <a:cxnLst/>
              <a:rect l="l" t="t" r="r" b="b"/>
              <a:pathLst>
                <a:path w="4378268" h="2270713">
                  <a:moveTo>
                    <a:pt x="11643" y="0"/>
                  </a:moveTo>
                  <a:lnTo>
                    <a:pt x="4366626" y="0"/>
                  </a:lnTo>
                  <a:cubicBezTo>
                    <a:pt x="4373056" y="0"/>
                    <a:pt x="4378268" y="5213"/>
                    <a:pt x="4378268" y="11643"/>
                  </a:cubicBezTo>
                  <a:lnTo>
                    <a:pt x="4378268" y="2259070"/>
                  </a:lnTo>
                  <a:cubicBezTo>
                    <a:pt x="4378268" y="2265500"/>
                    <a:pt x="4373056" y="2270713"/>
                    <a:pt x="4366626" y="2270713"/>
                  </a:cubicBezTo>
                  <a:lnTo>
                    <a:pt x="11643" y="2270713"/>
                  </a:lnTo>
                  <a:cubicBezTo>
                    <a:pt x="5213" y="2270713"/>
                    <a:pt x="0" y="2265500"/>
                    <a:pt x="0" y="2259070"/>
                  </a:cubicBezTo>
                  <a:lnTo>
                    <a:pt x="0" y="11643"/>
                  </a:lnTo>
                  <a:cubicBezTo>
                    <a:pt x="0" y="5213"/>
                    <a:pt x="5213" y="0"/>
                    <a:pt x="11643" y="0"/>
                  </a:cubicBezTo>
                  <a:close/>
                </a:path>
              </a:pathLst>
            </a:custGeom>
            <a:solidFill>
              <a:srgbClr val="F4F6FF"/>
            </a:solidFill>
          </p:spPr>
        </p:sp>
        <p:sp>
          <p:nvSpPr>
            <p:cNvPr id="7" name="TextBox 7"/>
            <p:cNvSpPr txBox="1"/>
            <p:nvPr/>
          </p:nvSpPr>
          <p:spPr>
            <a:xfrm>
              <a:off x="0" y="-57150"/>
              <a:ext cx="4378268" cy="2327863"/>
            </a:xfrm>
            <a:prstGeom prst="rect">
              <a:avLst/>
            </a:prstGeom>
          </p:spPr>
          <p:txBody>
            <a:bodyPr lIns="50800" tIns="50800" rIns="50800" bIns="50800" rtlCol="0" anchor="ctr"/>
            <a:lstStyle/>
            <a:p>
              <a:pPr algn="ctr">
                <a:lnSpc>
                  <a:spcPts val="3560"/>
                </a:lnSpc>
              </a:pPr>
            </a:p>
          </p:txBody>
        </p:sp>
      </p:grpSp>
      <p:sp>
        <p:nvSpPr>
          <p:cNvPr id="8" name="Freeform 8"/>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AutoShape 9"/>
          <p:cNvSpPr/>
          <p:nvPr/>
        </p:nvSpPr>
        <p:spPr>
          <a:xfrm flipV="1">
            <a:off x="10936793" y="9754500"/>
            <a:ext cx="7754706" cy="0"/>
          </a:xfrm>
          <a:prstGeom prst="line">
            <a:avLst/>
          </a:prstGeom>
          <a:ln w="38100" cap="flat">
            <a:solidFill>
              <a:srgbClr val="859F3D"/>
            </a:solidFill>
            <a:prstDash val="solid"/>
            <a:headEnd type="oval" w="lg" len="lg"/>
            <a:tailEnd type="oval" w="lg" len="lg"/>
          </a:ln>
        </p:spPr>
      </p:sp>
      <p:graphicFrame>
        <p:nvGraphicFramePr>
          <p:cNvPr id="10" name="Table 10"/>
          <p:cNvGraphicFramePr>
            <a:graphicFrameLocks noGrp="1"/>
          </p:cNvGraphicFramePr>
          <p:nvPr/>
        </p:nvGraphicFramePr>
        <p:xfrm>
          <a:off x="1183727" y="2160809"/>
          <a:ext cx="16075660" cy="6665595"/>
        </p:xfrm>
        <a:graphic>
          <a:graphicData uri="http://schemas.openxmlformats.org/drawingml/2006/table">
            <a:tbl>
              <a:tblPr/>
              <a:tblGrid>
                <a:gridCol w="2868298"/>
                <a:gridCol w="4685406"/>
                <a:gridCol w="3661317"/>
                <a:gridCol w="4860553"/>
              </a:tblGrid>
              <a:tr h="1381253">
                <a:tc>
                  <a:txBody>
                    <a:bodyPr rtlCol="0"/>
                    <a:lstStyle/>
                    <a:p>
                      <a:pPr algn="ctr">
                        <a:lnSpc>
                          <a:spcPts val="2800"/>
                        </a:lnSpc>
                        <a:defRPr/>
                      </a:pPr>
                      <a:r>
                        <a:rPr lang="en-US" sz="2200" b="1">
                          <a:solidFill>
                            <a:srgbClr val="000000"/>
                          </a:solidFill>
                          <a:latin typeface="Century Gothic" panose="020B0502020202020204" charset="0"/>
                          <a:ea typeface="Garet Bold"/>
                          <a:cs typeface="Century Gothic" panose="020B0502020202020204" charset="0"/>
                          <a:sym typeface="Garet Bold"/>
                        </a:rPr>
                        <a:t>AUTHOR(s) &amp; YEAR</a:t>
                      </a:r>
                      <a:endParaRPr lang="en-US" sz="2200" b="1">
                        <a:solidFill>
                          <a:srgbClr val="000000"/>
                        </a:solidFill>
                        <a:latin typeface="Century Gothic" panose="020B0502020202020204" charset="0"/>
                        <a:ea typeface="Garet Bold"/>
                        <a:cs typeface="Century Gothic" panose="020B0502020202020204" charset="0"/>
                        <a:sym typeface="Garet Bold"/>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2800"/>
                        </a:lnSpc>
                        <a:defRPr/>
                      </a:pPr>
                      <a:r>
                        <a:rPr lang="en-US" sz="2200" b="1">
                          <a:solidFill>
                            <a:srgbClr val="000000"/>
                          </a:solidFill>
                          <a:latin typeface="Century Gothic" panose="020B0502020202020204" charset="0"/>
                          <a:ea typeface="Garet Bold"/>
                          <a:cs typeface="Century Gothic" panose="020B0502020202020204" charset="0"/>
                          <a:sym typeface="Garet Bold"/>
                        </a:rPr>
                        <a:t>STUDY FOCUS</a:t>
                      </a:r>
                      <a:endParaRPr lang="en-US" sz="2200" b="1">
                        <a:solidFill>
                          <a:srgbClr val="000000"/>
                        </a:solidFill>
                        <a:latin typeface="Century Gothic" panose="020B0502020202020204" charset="0"/>
                        <a:ea typeface="Garet Bold"/>
                        <a:cs typeface="Century Gothic" panose="020B0502020202020204" charset="0"/>
                        <a:sym typeface="Garet Bold"/>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2800"/>
                        </a:lnSpc>
                        <a:defRPr/>
                      </a:pPr>
                      <a:r>
                        <a:rPr lang="en-US" sz="2200" b="1">
                          <a:solidFill>
                            <a:srgbClr val="000000"/>
                          </a:solidFill>
                          <a:latin typeface="Century Gothic" panose="020B0502020202020204" charset="0"/>
                          <a:ea typeface="Garet Bold"/>
                          <a:cs typeface="Century Gothic" panose="020B0502020202020204" charset="0"/>
                          <a:sym typeface="Garet Bold"/>
                        </a:rPr>
                        <a:t>METHODOLOGY</a:t>
                      </a:r>
                      <a:endParaRPr lang="en-US" sz="2200" b="1">
                        <a:solidFill>
                          <a:srgbClr val="000000"/>
                        </a:solidFill>
                        <a:latin typeface="Century Gothic" panose="020B0502020202020204" charset="0"/>
                        <a:ea typeface="Garet Bold"/>
                        <a:cs typeface="Century Gothic" panose="020B0502020202020204" charset="0"/>
                        <a:sym typeface="Garet Bold"/>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2800"/>
                        </a:lnSpc>
                        <a:defRPr/>
                      </a:pPr>
                      <a:r>
                        <a:rPr lang="en-US" sz="2200" b="1">
                          <a:solidFill>
                            <a:srgbClr val="000000"/>
                          </a:solidFill>
                          <a:latin typeface="Century Gothic" panose="020B0502020202020204" charset="0"/>
                          <a:ea typeface="Garet Bold"/>
                          <a:cs typeface="Century Gothic" panose="020B0502020202020204" charset="0"/>
                          <a:sym typeface="Garet Bold"/>
                        </a:rPr>
                        <a:t>KEY FINDINGS</a:t>
                      </a:r>
                      <a:endParaRPr lang="en-US" sz="2200" b="1">
                        <a:solidFill>
                          <a:srgbClr val="000000"/>
                        </a:solidFill>
                        <a:latin typeface="Century Gothic" panose="020B0502020202020204" charset="0"/>
                        <a:ea typeface="Garet Bold"/>
                        <a:cs typeface="Century Gothic" panose="020B0502020202020204" charset="0"/>
                        <a:sym typeface="Garet Bold"/>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2769870">
                <a:tc>
                  <a:txBody>
                    <a:bodyPr rtlCol="0"/>
                    <a:lstStyle/>
                    <a:p>
                      <a:pPr algn="l">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Asrani &amp; Shah (2024)</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Review on indoor air quality in Indian buildings</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Literature review of IAQ studies across residential and non-residential structures in India</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Found Indian IAQ research often lacks focus on infiltration pathways and outdoor-indoor dynamics, highlighting the need for campus and boundary-based analysis.</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2284647">
                <a:tc>
                  <a:txBody>
                    <a:bodyPr rtlCol="0"/>
                    <a:lstStyle/>
                    <a:p>
                      <a:pPr algn="l">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Datta et al. (2017)</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Indoor air quality of non-residential urban buildings in Delhi</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lvl="0"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Field sampling of indoor PM and gaseous pollutants across various urban buildings</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Showed indoor PM levels are significantly affected by outdoor air and ventilation conditions, indicating outdoor influence is a key driver for indoor pollution in Indian cities.</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11" name="TextBox 11"/>
          <p:cNvSpPr txBox="1"/>
          <p:nvPr/>
        </p:nvSpPr>
        <p:spPr>
          <a:xfrm>
            <a:off x="1028700" y="1000125"/>
            <a:ext cx="16230600" cy="907415"/>
          </a:xfrm>
          <a:prstGeom prst="rect">
            <a:avLst/>
          </a:prstGeom>
        </p:spPr>
        <p:txBody>
          <a:bodyPr lIns="0" tIns="0" rIns="0" bIns="0" rtlCol="0" anchor="t">
            <a:spAutoFit/>
          </a:bodyPr>
          <a:lstStyle/>
          <a:p>
            <a:pPr marL="0" lvl="0" indent="0" algn="ctr">
              <a:lnSpc>
                <a:spcPts val="7080"/>
              </a:lnSpc>
            </a:pPr>
            <a:r>
              <a:rPr lang="en-US" sz="5900" b="1" spc="295">
                <a:solidFill>
                  <a:srgbClr val="31511E"/>
                </a:solidFill>
                <a:latin typeface="Century Gothic" panose="020B0502020202020204" charset="0"/>
                <a:ea typeface="Arimo Bold" panose="020B0704020202020204"/>
                <a:cs typeface="Century Gothic" panose="020B0502020202020204" charset="0"/>
                <a:sym typeface="Arimo Bold" panose="020B0704020202020204"/>
              </a:rPr>
              <a:t>LITERATURE REVIEW</a:t>
            </a:r>
            <a:endParaRPr lang="en-US" sz="5900" b="1" spc="295">
              <a:solidFill>
                <a:srgbClr val="31511E"/>
              </a:solidFill>
              <a:latin typeface="Century Gothic" panose="020B0502020202020204" charset="0"/>
              <a:ea typeface="Arimo Bold" panose="020B0704020202020204"/>
              <a:cs typeface="Century Gothic" panose="020B0502020202020204" charset="0"/>
              <a:sym typeface="Arimo Bold" panose="020B07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grpSp>
        <p:nvGrpSpPr>
          <p:cNvPr id="2" name="Group 2"/>
          <p:cNvGrpSpPr/>
          <p:nvPr/>
        </p:nvGrpSpPr>
        <p:grpSpPr>
          <a:xfrm rot="0">
            <a:off x="2782427" y="0"/>
            <a:ext cx="15505573" cy="10287000"/>
            <a:chOff x="0" y="0"/>
            <a:chExt cx="4083772" cy="2709333"/>
          </a:xfrm>
        </p:grpSpPr>
        <p:sp>
          <p:nvSpPr>
            <p:cNvPr id="3" name="Freeform 3"/>
            <p:cNvSpPr/>
            <p:nvPr/>
          </p:nvSpPr>
          <p:spPr>
            <a:xfrm>
              <a:off x="0" y="0"/>
              <a:ext cx="4083772" cy="2709333"/>
            </a:xfrm>
            <a:custGeom>
              <a:avLst/>
              <a:gdLst/>
              <a:ahLst/>
              <a:cxnLst/>
              <a:rect l="l" t="t" r="r" b="b"/>
              <a:pathLst>
                <a:path w="4083772" h="2709333">
                  <a:moveTo>
                    <a:pt x="0" y="0"/>
                  </a:moveTo>
                  <a:lnTo>
                    <a:pt x="4083772" y="0"/>
                  </a:lnTo>
                  <a:lnTo>
                    <a:pt x="4083772" y="2709333"/>
                  </a:lnTo>
                  <a:lnTo>
                    <a:pt x="0" y="2709333"/>
                  </a:lnTo>
                  <a:close/>
                </a:path>
              </a:pathLst>
            </a:custGeom>
            <a:solidFill>
              <a:srgbClr val="31511E"/>
            </a:solidFill>
          </p:spPr>
        </p:sp>
        <p:sp>
          <p:nvSpPr>
            <p:cNvPr id="4" name="TextBox 4"/>
            <p:cNvSpPr txBox="1"/>
            <p:nvPr/>
          </p:nvSpPr>
          <p:spPr>
            <a:xfrm>
              <a:off x="0" y="-57150"/>
              <a:ext cx="4083772" cy="2766483"/>
            </a:xfrm>
            <a:prstGeom prst="rect">
              <a:avLst/>
            </a:prstGeom>
          </p:spPr>
          <p:txBody>
            <a:bodyPr lIns="50800" tIns="50800" rIns="50800" bIns="50800" rtlCol="0" anchor="ctr"/>
            <a:lstStyle/>
            <a:p>
              <a:pPr algn="ctr">
                <a:lnSpc>
                  <a:spcPts val="3560"/>
                </a:lnSpc>
              </a:pPr>
            </a:p>
          </p:txBody>
        </p:sp>
      </p:grpSp>
      <p:grpSp>
        <p:nvGrpSpPr>
          <p:cNvPr id="5" name="Group 5"/>
          <p:cNvGrpSpPr/>
          <p:nvPr/>
        </p:nvGrpSpPr>
        <p:grpSpPr>
          <a:xfrm rot="0">
            <a:off x="853972" y="810290"/>
            <a:ext cx="16623738" cy="8621614"/>
            <a:chOff x="0" y="0"/>
            <a:chExt cx="4378268" cy="2270713"/>
          </a:xfrm>
        </p:grpSpPr>
        <p:sp>
          <p:nvSpPr>
            <p:cNvPr id="6" name="Freeform 6"/>
            <p:cNvSpPr/>
            <p:nvPr/>
          </p:nvSpPr>
          <p:spPr>
            <a:xfrm>
              <a:off x="0" y="0"/>
              <a:ext cx="4378268" cy="2270713"/>
            </a:xfrm>
            <a:custGeom>
              <a:avLst/>
              <a:gdLst/>
              <a:ahLst/>
              <a:cxnLst/>
              <a:rect l="l" t="t" r="r" b="b"/>
              <a:pathLst>
                <a:path w="4378268" h="2270713">
                  <a:moveTo>
                    <a:pt x="11643" y="0"/>
                  </a:moveTo>
                  <a:lnTo>
                    <a:pt x="4366626" y="0"/>
                  </a:lnTo>
                  <a:cubicBezTo>
                    <a:pt x="4373056" y="0"/>
                    <a:pt x="4378268" y="5213"/>
                    <a:pt x="4378268" y="11643"/>
                  </a:cubicBezTo>
                  <a:lnTo>
                    <a:pt x="4378268" y="2259070"/>
                  </a:lnTo>
                  <a:cubicBezTo>
                    <a:pt x="4378268" y="2265500"/>
                    <a:pt x="4373056" y="2270713"/>
                    <a:pt x="4366626" y="2270713"/>
                  </a:cubicBezTo>
                  <a:lnTo>
                    <a:pt x="11643" y="2270713"/>
                  </a:lnTo>
                  <a:cubicBezTo>
                    <a:pt x="5213" y="2270713"/>
                    <a:pt x="0" y="2265500"/>
                    <a:pt x="0" y="2259070"/>
                  </a:cubicBezTo>
                  <a:lnTo>
                    <a:pt x="0" y="11643"/>
                  </a:lnTo>
                  <a:cubicBezTo>
                    <a:pt x="0" y="5213"/>
                    <a:pt x="5213" y="0"/>
                    <a:pt x="11643" y="0"/>
                  </a:cubicBezTo>
                  <a:close/>
                </a:path>
              </a:pathLst>
            </a:custGeom>
            <a:solidFill>
              <a:srgbClr val="F4F6FF"/>
            </a:solidFill>
          </p:spPr>
        </p:sp>
        <p:sp>
          <p:nvSpPr>
            <p:cNvPr id="7" name="TextBox 7"/>
            <p:cNvSpPr txBox="1"/>
            <p:nvPr/>
          </p:nvSpPr>
          <p:spPr>
            <a:xfrm>
              <a:off x="0" y="-57150"/>
              <a:ext cx="4378268" cy="2327863"/>
            </a:xfrm>
            <a:prstGeom prst="rect">
              <a:avLst/>
            </a:prstGeom>
          </p:spPr>
          <p:txBody>
            <a:bodyPr lIns="50800" tIns="50800" rIns="50800" bIns="50800" rtlCol="0" anchor="ctr"/>
            <a:lstStyle/>
            <a:p>
              <a:pPr algn="ctr">
                <a:lnSpc>
                  <a:spcPts val="3560"/>
                </a:lnSpc>
              </a:pPr>
            </a:p>
          </p:txBody>
        </p:sp>
      </p:grpSp>
      <p:sp>
        <p:nvSpPr>
          <p:cNvPr id="8" name="Freeform 8"/>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AutoShape 9"/>
          <p:cNvSpPr/>
          <p:nvPr/>
        </p:nvSpPr>
        <p:spPr>
          <a:xfrm flipV="1">
            <a:off x="10936793" y="9754500"/>
            <a:ext cx="7754706" cy="0"/>
          </a:xfrm>
          <a:prstGeom prst="line">
            <a:avLst/>
          </a:prstGeom>
          <a:ln w="38100" cap="flat">
            <a:solidFill>
              <a:srgbClr val="859F3D"/>
            </a:solidFill>
            <a:prstDash val="solid"/>
            <a:headEnd type="oval" w="lg" len="lg"/>
            <a:tailEnd type="oval" w="lg" len="lg"/>
          </a:ln>
        </p:spPr>
      </p:sp>
      <p:graphicFrame>
        <p:nvGraphicFramePr>
          <p:cNvPr id="10" name="Table 10"/>
          <p:cNvGraphicFramePr>
            <a:graphicFrameLocks noGrp="1"/>
          </p:cNvGraphicFramePr>
          <p:nvPr/>
        </p:nvGraphicFramePr>
        <p:xfrm>
          <a:off x="1358455" y="1316981"/>
          <a:ext cx="15636615" cy="7276331"/>
        </p:xfrm>
        <a:graphic>
          <a:graphicData uri="http://schemas.openxmlformats.org/drawingml/2006/table">
            <a:tbl>
              <a:tblPr/>
              <a:tblGrid>
                <a:gridCol w="3051286"/>
                <a:gridCol w="2871834"/>
                <a:gridCol w="3265932"/>
                <a:gridCol w="6447563"/>
              </a:tblGrid>
              <a:tr h="1617350">
                <a:tc>
                  <a:txBody>
                    <a:bodyPr rtlCol="0"/>
                    <a:lstStyle/>
                    <a:p>
                      <a:pPr algn="ctr">
                        <a:lnSpc>
                          <a:spcPts val="2800"/>
                        </a:lnSpc>
                        <a:defRPr/>
                      </a:pPr>
                      <a:r>
                        <a:rPr lang="en-US" sz="2200" b="1">
                          <a:solidFill>
                            <a:srgbClr val="000000"/>
                          </a:solidFill>
                          <a:latin typeface="Century Gothic" panose="020B0502020202020204" charset="0"/>
                          <a:ea typeface="Garet Bold"/>
                          <a:cs typeface="Century Gothic" panose="020B0502020202020204" charset="0"/>
                          <a:sym typeface="Garet Bold"/>
                        </a:rPr>
                        <a:t>AUTHOR(s) &amp; YEAR</a:t>
                      </a:r>
                      <a:endParaRPr lang="en-US" sz="2200" b="1">
                        <a:solidFill>
                          <a:srgbClr val="000000"/>
                        </a:solidFill>
                        <a:latin typeface="Century Gothic" panose="020B0502020202020204" charset="0"/>
                        <a:ea typeface="Garet Bold"/>
                        <a:cs typeface="Century Gothic" panose="020B0502020202020204" charset="0"/>
                        <a:sym typeface="Garet Bold"/>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2800"/>
                        </a:lnSpc>
                        <a:defRPr/>
                      </a:pPr>
                      <a:r>
                        <a:rPr lang="en-US" sz="2200" b="1">
                          <a:solidFill>
                            <a:srgbClr val="000000"/>
                          </a:solidFill>
                          <a:latin typeface="Century Gothic" panose="020B0502020202020204" charset="0"/>
                          <a:ea typeface="Garet Bold"/>
                          <a:cs typeface="Century Gothic" panose="020B0502020202020204" charset="0"/>
                          <a:sym typeface="Garet Bold"/>
                        </a:rPr>
                        <a:t>STUDY FOCUS</a:t>
                      </a:r>
                      <a:endParaRPr lang="en-US" sz="2200" b="1">
                        <a:solidFill>
                          <a:srgbClr val="000000"/>
                        </a:solidFill>
                        <a:latin typeface="Century Gothic" panose="020B0502020202020204" charset="0"/>
                        <a:ea typeface="Garet Bold"/>
                        <a:cs typeface="Century Gothic" panose="020B0502020202020204" charset="0"/>
                        <a:sym typeface="Garet Bold"/>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2800"/>
                        </a:lnSpc>
                        <a:defRPr/>
                      </a:pPr>
                      <a:r>
                        <a:rPr lang="en-US" sz="2200" b="1">
                          <a:solidFill>
                            <a:srgbClr val="000000"/>
                          </a:solidFill>
                          <a:latin typeface="Century Gothic" panose="020B0502020202020204" charset="0"/>
                          <a:ea typeface="Garet Bold"/>
                          <a:cs typeface="Century Gothic" panose="020B0502020202020204" charset="0"/>
                          <a:sym typeface="Garet Bold"/>
                        </a:rPr>
                        <a:t>METHODOLOGY</a:t>
                      </a:r>
                      <a:endParaRPr lang="en-US" sz="2200" b="1">
                        <a:solidFill>
                          <a:srgbClr val="000000"/>
                        </a:solidFill>
                        <a:latin typeface="Century Gothic" panose="020B0502020202020204" charset="0"/>
                        <a:ea typeface="Garet Bold"/>
                        <a:cs typeface="Century Gothic" panose="020B0502020202020204" charset="0"/>
                        <a:sym typeface="Garet Bold"/>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2800"/>
                        </a:lnSpc>
                        <a:defRPr/>
                      </a:pPr>
                      <a:r>
                        <a:rPr lang="en-US" sz="2200" b="1">
                          <a:solidFill>
                            <a:srgbClr val="000000"/>
                          </a:solidFill>
                          <a:latin typeface="Century Gothic" panose="020B0502020202020204" charset="0"/>
                          <a:ea typeface="Garet Bold"/>
                          <a:cs typeface="Century Gothic" panose="020B0502020202020204" charset="0"/>
                          <a:sym typeface="Garet Bold"/>
                        </a:rPr>
                        <a:t>KEY FINDINGS</a:t>
                      </a:r>
                      <a:endParaRPr lang="en-US" sz="2200" b="1">
                        <a:solidFill>
                          <a:srgbClr val="000000"/>
                        </a:solidFill>
                        <a:latin typeface="Century Gothic" panose="020B0502020202020204" charset="0"/>
                        <a:ea typeface="Garet Bold"/>
                        <a:cs typeface="Century Gothic" panose="020B0502020202020204" charset="0"/>
                        <a:sym typeface="Garet Bold"/>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2761734">
                <a:tc>
                  <a:txBody>
                    <a:bodyPr rtlCol="0"/>
                    <a:lstStyle/>
                    <a:p>
                      <a:pPr algn="l">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Shree et al. (2019)</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lvl="0"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Indoor air quality investigation at primary classrooms in Hamirpur, Himachal Pradesh, India</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Measurement of PM2.5, PM10, and CO2 using real-time monitors inside classrooms</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Revealed that closed environments without proper ventilation show pollutant build-up even in low-traffic towns, stressing on the role of infiltration and indoor source contribution.</a:t>
                      </a:r>
                      <a:endParaRPr lang="en-US" altLang="en-GB" sz="2000">
                        <a:solidFill>
                          <a:srgbClr val="000000"/>
                        </a:solidFill>
                        <a:latin typeface="Century Gothic" panose="020B0502020202020204" charset="0"/>
                        <a:ea typeface="Garet"/>
                        <a:cs typeface="Century Gothic" panose="020B0502020202020204" charset="0"/>
                        <a:sym typeface="Garet"/>
                      </a:endParaRPr>
                    </a:p>
                    <a:p>
                      <a:pPr algn="just">
                        <a:lnSpc>
                          <a:spcPts val="2800"/>
                        </a:lnSpc>
                        <a:defRPr/>
                      </a:pP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nchorCtr="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2897246">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Sahu et al. (2020)</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l">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Validation of low-cost sensors in measuring real-time PM10 concentrations at two sites in Delhi NCR</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Calibration and statistical comparison between low-cost sensors and reference-grade monitors</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just">
                        <a:lnSpc>
                          <a:spcPts val="2800"/>
                        </a:lnSpc>
                        <a:defRPr/>
                      </a:pPr>
                      <a:r>
                        <a:rPr lang="en-US" altLang="en-GB" sz="2000">
                          <a:solidFill>
                            <a:srgbClr val="000000"/>
                          </a:solidFill>
                          <a:latin typeface="Century Gothic" panose="020B0502020202020204" charset="0"/>
                          <a:ea typeface="Garet"/>
                          <a:cs typeface="Century Gothic" panose="020B0502020202020204" charset="0"/>
                          <a:sym typeface="Garet"/>
                        </a:rPr>
                        <a:t>Concluded that low-cost sensors provide reliable trends for PM10 in urban Indian settings, enabling affordable indoor and boundary condition assessments for academic campuses.</a:t>
                      </a:r>
                      <a:endParaRPr lang="en-US" altLang="en-GB" sz="2000">
                        <a:solidFill>
                          <a:srgbClr val="000000"/>
                        </a:solidFill>
                        <a:latin typeface="Century Gothic" panose="020B0502020202020204" charset="0"/>
                        <a:ea typeface="Garet"/>
                        <a:cs typeface="Century Gothic" panose="020B0502020202020204" charset="0"/>
                        <a:sym typeface="Garet"/>
                      </a:endParaRPr>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5000" b="-5000"/>
            </a:stretch>
          </a:blipFill>
        </p:spPr>
      </p:sp>
      <p:sp>
        <p:nvSpPr>
          <p:cNvPr id="3" name="AutoShape 3"/>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4" name="Freeform 4"/>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4132164"/>
            <a:ext cx="9005517" cy="4464604"/>
          </a:xfrm>
          <a:custGeom>
            <a:avLst/>
            <a:gdLst/>
            <a:ahLst/>
            <a:cxnLst/>
            <a:rect l="l" t="t" r="r" b="b"/>
            <a:pathLst>
              <a:path w="9005517" h="4464604">
                <a:moveTo>
                  <a:pt x="0" y="0"/>
                </a:moveTo>
                <a:lnTo>
                  <a:pt x="9005517" y="0"/>
                </a:lnTo>
                <a:lnTo>
                  <a:pt x="9005517" y="4464603"/>
                </a:lnTo>
                <a:lnTo>
                  <a:pt x="0" y="4464603"/>
                </a:lnTo>
                <a:lnTo>
                  <a:pt x="0" y="0"/>
                </a:lnTo>
                <a:close/>
              </a:path>
            </a:pathLst>
          </a:custGeom>
          <a:blipFill>
            <a:blip r:embed="rId4"/>
            <a:stretch>
              <a:fillRect l="-2027" r="-334" b="-2978"/>
            </a:stretch>
          </a:blipFill>
        </p:spPr>
      </p:sp>
      <p:sp>
        <p:nvSpPr>
          <p:cNvPr id="6" name="TextBox 6"/>
          <p:cNvSpPr txBox="1"/>
          <p:nvPr/>
        </p:nvSpPr>
        <p:spPr>
          <a:xfrm>
            <a:off x="344720" y="743585"/>
            <a:ext cx="8660797" cy="2877185"/>
          </a:xfrm>
          <a:prstGeom prst="rect">
            <a:avLst/>
          </a:prstGeom>
        </p:spPr>
        <p:txBody>
          <a:bodyPr lIns="0" tIns="0" rIns="0" bIns="0" rtlCol="0" anchor="t">
            <a:spAutoFit/>
          </a:bodyPr>
          <a:lstStyle/>
          <a:p>
            <a:pPr algn="l">
              <a:lnSpc>
                <a:spcPts val="5400"/>
              </a:lnSpc>
            </a:pPr>
            <a:r>
              <a:rPr lang="en-US" sz="4500" b="1" spc="225">
                <a:solidFill>
                  <a:srgbClr val="F6FCDF"/>
                </a:solidFill>
                <a:latin typeface="Century Gothic" panose="020B0502020202020204" charset="0"/>
                <a:ea typeface="Arimo Bold" panose="020B0704020202020204"/>
                <a:cs typeface="Century Gothic" panose="020B0502020202020204" charset="0"/>
                <a:sym typeface="Arimo Bold" panose="020B0704020202020204"/>
              </a:rPr>
              <a:t>WHAT'S THE DIFFERENCE BETWEEN PM2.5, PM10 AND MORE?</a:t>
            </a:r>
            <a:endParaRPr lang="en-US" sz="4500" b="1" spc="225">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a:p>
            <a:pPr marL="0" lvl="0" indent="0" algn="l">
              <a:lnSpc>
                <a:spcPts val="6240"/>
              </a:lnSpc>
            </a:pPr>
            <a:endParaRPr>
              <a:latin typeface="Century Gothic" panose="020B0502020202020204" charset="0"/>
              <a:cs typeface="Century Gothic" panose="020B0502020202020204" charset="0"/>
            </a:endParaRPr>
          </a:p>
        </p:txBody>
      </p:sp>
      <p:sp>
        <p:nvSpPr>
          <p:cNvPr id="7" name="TextBox 7"/>
          <p:cNvSpPr txBox="1"/>
          <p:nvPr/>
        </p:nvSpPr>
        <p:spPr>
          <a:xfrm>
            <a:off x="9381495" y="705485"/>
            <a:ext cx="8491526" cy="9084310"/>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400" spc="460">
                <a:solidFill>
                  <a:srgbClr val="FFFFFF"/>
                </a:solidFill>
                <a:latin typeface="Century Gothic" panose="020B0502020202020204" charset="0"/>
                <a:ea typeface="Arimo Bold" panose="020B0704020202020204"/>
                <a:cs typeface="Century Gothic" panose="020B0502020202020204" charset="0"/>
                <a:sym typeface="Arimo Bold" panose="020B0704020202020204"/>
              </a:rPr>
              <a:t>Particulate Matter (PM) includes tiny airborne particles (dust, soot, liquid droplets), with smaller ones being more harmful to health.</a:t>
            </a:r>
            <a:endParaRPr lang="en-US" sz="2400" spc="460">
              <a:solidFill>
                <a:srgbClr val="FFFFFF"/>
              </a:solidFill>
              <a:latin typeface="Century Gothic" panose="020B0502020202020204" charset="0"/>
              <a:ea typeface="Arimo Bold" panose="020B0704020202020204"/>
              <a:cs typeface="Century Gothic" panose="020B0502020202020204" charset="0"/>
              <a:sym typeface="Arimo Bold" panose="020B0704020202020204"/>
            </a:endParaRPr>
          </a:p>
          <a:p>
            <a:pPr algn="l">
              <a:lnSpc>
                <a:spcPts val="3220"/>
              </a:lnSpc>
            </a:pPr>
            <a:endParaRPr sz="2400">
              <a:latin typeface="Century Gothic" panose="020B0502020202020204" charset="0"/>
              <a:cs typeface="Century Gothic" panose="020B0502020202020204" charset="0"/>
            </a:endParaRPr>
          </a:p>
          <a:p>
            <a:pPr marL="496570" lvl="1" indent="-248285" algn="l">
              <a:lnSpc>
                <a:spcPts val="3220"/>
              </a:lnSpc>
              <a:buFont typeface="Arial" panose="020B0604020202020204"/>
              <a:buChar char="•"/>
            </a:pPr>
            <a:r>
              <a:rPr lang="en-US" sz="2400" spc="460">
                <a:solidFill>
                  <a:srgbClr val="FFFFFF"/>
                </a:solidFill>
                <a:latin typeface="Century Gothic" panose="020B0502020202020204" charset="0"/>
                <a:ea typeface="Arimo Bold" panose="020B0704020202020204"/>
                <a:cs typeface="Century Gothic" panose="020B0502020202020204" charset="0"/>
                <a:sym typeface="Arimo Bold" panose="020B0704020202020204"/>
              </a:rPr>
              <a:t>PM 1, PM 2.5, and PM 10 refer to particles ≤1 µm, ≤2.5 µm, and ≤10 µm, respectively, with PM 2.5 and PM10 being the most studied due to their deep lung penetration.</a:t>
            </a:r>
            <a:endParaRPr lang="en-US" sz="2400" spc="460">
              <a:solidFill>
                <a:srgbClr val="FFFFFF"/>
              </a:solidFill>
              <a:latin typeface="Century Gothic" panose="020B0502020202020204" charset="0"/>
              <a:ea typeface="Arimo Bold" panose="020B0704020202020204"/>
              <a:cs typeface="Century Gothic" panose="020B0502020202020204" charset="0"/>
              <a:sym typeface="Arimo Bold" panose="020B0704020202020204"/>
            </a:endParaRPr>
          </a:p>
          <a:p>
            <a:pPr algn="l">
              <a:lnSpc>
                <a:spcPts val="3220"/>
              </a:lnSpc>
            </a:pPr>
            <a:endParaRPr sz="2400">
              <a:latin typeface="Century Gothic" panose="020B0502020202020204" charset="0"/>
              <a:cs typeface="Century Gothic" panose="020B0502020202020204" charset="0"/>
            </a:endParaRPr>
          </a:p>
          <a:p>
            <a:pPr marL="496570" lvl="1" indent="-248285" algn="l">
              <a:lnSpc>
                <a:spcPts val="3220"/>
              </a:lnSpc>
              <a:buFont typeface="Arial" panose="020B0604020202020204"/>
              <a:buChar char="•"/>
            </a:pPr>
            <a:r>
              <a:rPr lang="en-US" sz="2400" spc="460">
                <a:solidFill>
                  <a:srgbClr val="FFFFFF"/>
                </a:solidFill>
                <a:latin typeface="Century Gothic" panose="020B0502020202020204" charset="0"/>
                <a:ea typeface="Arimo Bold" panose="020B0704020202020204"/>
                <a:cs typeface="Century Gothic" panose="020B0502020202020204" charset="0"/>
                <a:sym typeface="Arimo Bold" panose="020B0704020202020204"/>
              </a:rPr>
              <a:t>Total Suspended Particles (TSP) include all airborne particles up to 100 µm, but larger ones settle quickly and have less health impact.</a:t>
            </a:r>
            <a:endParaRPr lang="en-US" sz="2400" spc="460">
              <a:solidFill>
                <a:srgbClr val="FFFFFF"/>
              </a:solidFill>
              <a:latin typeface="Century Gothic" panose="020B0502020202020204" charset="0"/>
              <a:ea typeface="Arimo Bold" panose="020B0704020202020204"/>
              <a:cs typeface="Century Gothic" panose="020B0502020202020204" charset="0"/>
              <a:sym typeface="Arimo Bold" panose="020B0704020202020204"/>
            </a:endParaRPr>
          </a:p>
          <a:p>
            <a:pPr algn="l">
              <a:lnSpc>
                <a:spcPts val="3220"/>
              </a:lnSpc>
            </a:pPr>
            <a:endParaRPr sz="2400">
              <a:latin typeface="Century Gothic" panose="020B0502020202020204" charset="0"/>
              <a:cs typeface="Century Gothic" panose="020B0502020202020204" charset="0"/>
            </a:endParaRPr>
          </a:p>
          <a:p>
            <a:pPr marL="496570" lvl="1" indent="-248285" algn="l">
              <a:lnSpc>
                <a:spcPts val="3220"/>
              </a:lnSpc>
              <a:buFont typeface="Arial" panose="020B0604020202020204"/>
              <a:buChar char="•"/>
            </a:pPr>
            <a:r>
              <a:rPr lang="en-US" sz="2400" spc="460">
                <a:solidFill>
                  <a:srgbClr val="FFFFFF"/>
                </a:solidFill>
                <a:latin typeface="Century Gothic" panose="020B0502020202020204" charset="0"/>
                <a:ea typeface="Arimo Bold" panose="020B0704020202020204"/>
                <a:cs typeface="Century Gothic" panose="020B0502020202020204" charset="0"/>
                <a:sym typeface="Arimo Bold" panose="020B0704020202020204"/>
              </a:rPr>
              <a:t>High Volume Samplers (HVS) are used to measure PM levels over time, helping analyze pollution trends and assess air quality.</a:t>
            </a:r>
            <a:endParaRPr lang="en-US" sz="2400" spc="460">
              <a:solidFill>
                <a:srgbClr val="FFFFFF"/>
              </a:solidFill>
              <a:latin typeface="Century Gothic" panose="020B0502020202020204" charset="0"/>
              <a:ea typeface="Arimo Bold" panose="020B0704020202020204"/>
              <a:cs typeface="Century Gothic" panose="020B0502020202020204" charset="0"/>
              <a:sym typeface="Arimo Bold" panose="020B0704020202020204"/>
            </a:endParaRPr>
          </a:p>
          <a:p>
            <a:pPr algn="l">
              <a:lnSpc>
                <a:spcPts val="3220"/>
              </a:lnSpc>
              <a:spcBef>
                <a:spcPct val="0"/>
              </a:spcBef>
            </a:pPr>
            <a:endParaRPr sz="2400">
              <a:latin typeface="Century Gothic" panose="020B0502020202020204" charset="0"/>
              <a:cs typeface="Century Gothic" panose="020B0502020202020204" charset="0"/>
            </a:endParaRPr>
          </a:p>
          <a:p>
            <a:pPr algn="l">
              <a:lnSpc>
                <a:spcPts val="3220"/>
              </a:lnSpc>
              <a:spcBef>
                <a:spcPct val="0"/>
              </a:spcBef>
            </a:pPr>
            <a:endParaRPr sz="2400">
              <a:latin typeface="Century Gothic" panose="020B0502020202020204" charset="0"/>
              <a:cs typeface="Century Gothic" panose="020B0502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9"/>
        </a:solidFill>
        <a:effectLst/>
      </p:bgPr>
    </p:bg>
    <p:spTree>
      <p:nvGrpSpPr>
        <p:cNvPr id="1" name=""/>
        <p:cNvGrpSpPr/>
        <p:nvPr/>
      </p:nvGrpSpPr>
      <p:grpSpPr>
        <a:xfrm>
          <a:off x="0" y="0"/>
          <a:ext cx="0" cy="0"/>
          <a:chOff x="0" y="0"/>
          <a:chExt cx="0" cy="0"/>
        </a:xfrm>
      </p:grpSpPr>
      <p:sp>
        <p:nvSpPr>
          <p:cNvPr id="2" name="AutoShape 2"/>
          <p:cNvSpPr/>
          <p:nvPr/>
        </p:nvSpPr>
        <p:spPr>
          <a:xfrm>
            <a:off x="1143000" y="1638470"/>
            <a:ext cx="16230600" cy="0"/>
          </a:xfrm>
          <a:prstGeom prst="line">
            <a:avLst/>
          </a:prstGeom>
          <a:ln w="57150" cap="flat">
            <a:solidFill>
              <a:srgbClr val="859F3D"/>
            </a:solidFill>
            <a:prstDash val="solid"/>
            <a:headEnd type="oval" w="lg" len="lg"/>
            <a:tailEnd type="oval" w="lg" len="lg"/>
          </a:ln>
        </p:spPr>
      </p:sp>
      <p:grpSp>
        <p:nvGrpSpPr>
          <p:cNvPr id="3" name="Group 3"/>
          <p:cNvGrpSpPr/>
          <p:nvPr/>
        </p:nvGrpSpPr>
        <p:grpSpPr>
          <a:xfrm rot="0">
            <a:off x="1028700" y="2360295"/>
            <a:ext cx="9902190" cy="7094855"/>
            <a:chOff x="0" y="0"/>
            <a:chExt cx="3602110" cy="3237641"/>
          </a:xfrm>
        </p:grpSpPr>
        <p:sp>
          <p:nvSpPr>
            <p:cNvPr id="4" name="Freeform 4"/>
            <p:cNvSpPr/>
            <p:nvPr/>
          </p:nvSpPr>
          <p:spPr>
            <a:xfrm>
              <a:off x="0" y="0"/>
              <a:ext cx="3602110" cy="3237641"/>
            </a:xfrm>
            <a:custGeom>
              <a:avLst/>
              <a:gdLst/>
              <a:ahLst/>
              <a:cxnLst/>
              <a:rect l="l" t="t" r="r" b="b"/>
              <a:pathLst>
                <a:path w="3602110" h="3237641">
                  <a:moveTo>
                    <a:pt x="25286" y="0"/>
                  </a:moveTo>
                  <a:lnTo>
                    <a:pt x="3576824" y="0"/>
                  </a:lnTo>
                  <a:cubicBezTo>
                    <a:pt x="3583530" y="0"/>
                    <a:pt x="3589961" y="2664"/>
                    <a:pt x="3594704" y="7406"/>
                  </a:cubicBezTo>
                  <a:cubicBezTo>
                    <a:pt x="3599446" y="12148"/>
                    <a:pt x="3602110" y="18580"/>
                    <a:pt x="3602110" y="25286"/>
                  </a:cubicBezTo>
                  <a:lnTo>
                    <a:pt x="3602110" y="3212354"/>
                  </a:lnTo>
                  <a:cubicBezTo>
                    <a:pt x="3602110" y="3226320"/>
                    <a:pt x="3590789" y="3237641"/>
                    <a:pt x="3576824" y="3237641"/>
                  </a:cubicBezTo>
                  <a:lnTo>
                    <a:pt x="25286" y="3237641"/>
                  </a:lnTo>
                  <a:cubicBezTo>
                    <a:pt x="11321" y="3237641"/>
                    <a:pt x="0" y="3226320"/>
                    <a:pt x="0" y="3212354"/>
                  </a:cubicBezTo>
                  <a:lnTo>
                    <a:pt x="0" y="25286"/>
                  </a:lnTo>
                  <a:cubicBezTo>
                    <a:pt x="0" y="11321"/>
                    <a:pt x="11321" y="0"/>
                    <a:pt x="25286" y="0"/>
                  </a:cubicBezTo>
                  <a:close/>
                </a:path>
              </a:pathLst>
            </a:custGeom>
            <a:solidFill>
              <a:srgbClr val="859F3D"/>
            </a:solidFill>
          </p:spPr>
        </p:sp>
        <p:sp>
          <p:nvSpPr>
            <p:cNvPr id="5" name="TextBox 5"/>
            <p:cNvSpPr txBox="1"/>
            <p:nvPr/>
          </p:nvSpPr>
          <p:spPr>
            <a:xfrm>
              <a:off x="0" y="-57150"/>
              <a:ext cx="3602110" cy="3294791"/>
            </a:xfrm>
            <a:prstGeom prst="rect">
              <a:avLst/>
            </a:prstGeom>
          </p:spPr>
          <p:txBody>
            <a:bodyPr lIns="50800" tIns="50800" rIns="50800" bIns="50800" rtlCol="0" anchor="ctr"/>
            <a:lstStyle/>
            <a:p>
              <a:pPr algn="ctr">
                <a:lnSpc>
                  <a:spcPts val="3560"/>
                </a:lnSpc>
              </a:pPr>
              <a:endParaRPr>
                <a:latin typeface="Century Gothic" panose="020B0502020202020204" charset="0"/>
                <a:cs typeface="Century Gothic" panose="020B0502020202020204" charset="0"/>
              </a:endParaRPr>
            </a:p>
          </p:txBody>
        </p:sp>
      </p:grpSp>
      <p:sp>
        <p:nvSpPr>
          <p:cNvPr id="9" name="TextBox 9"/>
          <p:cNvSpPr txBox="1"/>
          <p:nvPr/>
        </p:nvSpPr>
        <p:spPr>
          <a:xfrm>
            <a:off x="1028700" y="190500"/>
            <a:ext cx="16230600" cy="1257300"/>
          </a:xfrm>
          <a:prstGeom prst="rect">
            <a:avLst/>
          </a:prstGeom>
        </p:spPr>
        <p:txBody>
          <a:bodyPr lIns="0" tIns="0" rIns="0" bIns="0" rtlCol="0" anchor="t">
            <a:spAutoFit/>
          </a:bodyPr>
          <a:lstStyle/>
          <a:p>
            <a:pPr marL="0" lvl="0" indent="0" algn="ctr">
              <a:lnSpc>
                <a:spcPts val="9600"/>
              </a:lnSpc>
            </a:pPr>
            <a:r>
              <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rPr>
              <a:t>METHODOLOGY PART 1</a:t>
            </a:r>
            <a:endParaRPr lang="en-US" sz="8000" b="1" spc="400">
              <a:solidFill>
                <a:srgbClr val="F6FCDF"/>
              </a:solidFill>
              <a:latin typeface="Century Gothic" panose="020B0502020202020204" charset="0"/>
              <a:ea typeface="Arimo Bold" panose="020B0704020202020204"/>
              <a:cs typeface="Century Gothic" panose="020B0502020202020204" charset="0"/>
              <a:sym typeface="Arimo Bold" panose="020B0704020202020204"/>
            </a:endParaRPr>
          </a:p>
        </p:txBody>
      </p:sp>
      <p:sp>
        <p:nvSpPr>
          <p:cNvPr id="12" name="TextBox 12"/>
          <p:cNvSpPr txBox="1"/>
          <p:nvPr/>
        </p:nvSpPr>
        <p:spPr>
          <a:xfrm>
            <a:off x="1028700" y="2781300"/>
            <a:ext cx="9901555" cy="984885"/>
          </a:xfrm>
          <a:prstGeom prst="rect">
            <a:avLst/>
          </a:prstGeom>
        </p:spPr>
        <p:txBody>
          <a:bodyPr wrap="square" lIns="0" tIns="0" rIns="0" bIns="0" rtlCol="0" anchor="t">
            <a:spAutoFit/>
          </a:bodyPr>
          <a:lstStyle/>
          <a:p>
            <a:pPr marL="215900" lvl="1" indent="0" algn="ctr">
              <a:lnSpc>
                <a:spcPct val="100000"/>
              </a:lnSpc>
              <a:buFont typeface="Arial" panose="020B0604020202020204"/>
              <a:buNone/>
            </a:pPr>
            <a:r>
              <a:rPr lang="en-US" altLang="en-GB" sz="3200" b="1" spc="400">
                <a:solidFill>
                  <a:srgbClr val="1A1A19"/>
                </a:solidFill>
                <a:latin typeface="Century Gothic" panose="020B0502020202020204" charset="0"/>
                <a:ea typeface="Garet"/>
                <a:cs typeface="Century Gothic" panose="020B0502020202020204" charset="0"/>
                <a:sym typeface="Garet"/>
              </a:rPr>
              <a:t>Year-long Data Collection and Preprocessing</a:t>
            </a:r>
            <a:endParaRPr lang="en-US" altLang="en-GB" sz="3200" b="1" spc="400">
              <a:solidFill>
                <a:srgbClr val="1A1A19"/>
              </a:solidFill>
              <a:latin typeface="Century Gothic" panose="020B0502020202020204" charset="0"/>
              <a:ea typeface="Garet"/>
              <a:cs typeface="Century Gothic" panose="020B0502020202020204" charset="0"/>
              <a:sym typeface="Garet"/>
            </a:endParaRPr>
          </a:p>
        </p:txBody>
      </p:sp>
      <p:sp>
        <p:nvSpPr>
          <p:cNvPr id="14" name="TextBox 14"/>
          <p:cNvSpPr txBox="1"/>
          <p:nvPr/>
        </p:nvSpPr>
        <p:spPr>
          <a:xfrm>
            <a:off x="1143635" y="4457700"/>
            <a:ext cx="9769475" cy="4562475"/>
          </a:xfrm>
          <a:prstGeom prst="rect">
            <a:avLst/>
          </a:prstGeom>
        </p:spPr>
        <p:txBody>
          <a:bodyPr wrap="square" lIns="0" tIns="0" rIns="0" bIns="0" rtlCol="0" anchor="t">
            <a:noAutofit/>
          </a:bodyPr>
          <a:lstStyle/>
          <a:p>
            <a:pPr marL="558800" lvl="1" indent="-342900" algn="l">
              <a:lnSpc>
                <a:spcPct val="100000"/>
              </a:lnSpc>
              <a:buFont typeface="Arial" panose="020B0604020202020204" pitchFamily="34" charset="0"/>
              <a:buChar char="•"/>
            </a:pPr>
            <a:r>
              <a:rPr lang="en-US" altLang="en-GB" sz="2000" b="1" spc="400">
                <a:solidFill>
                  <a:srgbClr val="1A1A19"/>
                </a:solidFill>
                <a:latin typeface="Century Gothic" panose="020B0502020202020204" charset="0"/>
                <a:ea typeface="Garet"/>
                <a:cs typeface="Century Gothic" panose="020B0502020202020204" charset="0"/>
                <a:sym typeface="Garet"/>
              </a:rPr>
              <a:t>Collected PM2.5 and PM10 data for:</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ct val="100000"/>
              </a:lnSpc>
              <a:buFont typeface="Arial" panose="020B0604020202020204" pitchFamily="34" charset="0"/>
              <a:buChar char="•"/>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673100" lvl="2" indent="0" algn="l">
              <a:lnSpc>
                <a:spcPct val="100000"/>
              </a:lnSpc>
              <a:buFont typeface="Arial" panose="020B0604020202020204" pitchFamily="34" charset="0"/>
              <a:buNone/>
            </a:pPr>
            <a:r>
              <a:rPr lang="en-US" altLang="en-GB" sz="2000" b="1" spc="400">
                <a:solidFill>
                  <a:srgbClr val="1A1A19"/>
                </a:solidFill>
                <a:latin typeface="Century Gothic" panose="020B0502020202020204" charset="0"/>
                <a:ea typeface="Garet"/>
                <a:cs typeface="Century Gothic" panose="020B0502020202020204" charset="0"/>
                <a:sym typeface="Garet"/>
              </a:rPr>
              <a:t>Balasamudram Station (Warangal City) - 1st photo</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1016000" lvl="2" indent="-342900" algn="l">
              <a:lnSpc>
                <a:spcPct val="100000"/>
              </a:lnSpc>
              <a:buFont typeface="Arial" panose="020B0604020202020204" pitchFamily="34" charset="0"/>
              <a:buChar char="•"/>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673100" lvl="2" indent="0" algn="l">
              <a:lnSpc>
                <a:spcPct val="100000"/>
              </a:lnSpc>
              <a:buFont typeface="Arial" panose="020B0604020202020204" pitchFamily="34" charset="0"/>
              <a:buNone/>
            </a:pPr>
            <a:r>
              <a:rPr lang="en-US" altLang="en-GB" sz="2000" b="1" spc="400">
                <a:solidFill>
                  <a:srgbClr val="1A1A19"/>
                </a:solidFill>
                <a:latin typeface="Century Gothic" panose="020B0502020202020204" charset="0"/>
                <a:ea typeface="Garet"/>
                <a:cs typeface="Century Gothic" panose="020B0502020202020204" charset="0"/>
                <a:sym typeface="Garet"/>
              </a:rPr>
              <a:t>NIT Warangal AirLink Instrument (cloud‑stored, 15‑minute snapshots) - 2nd photo</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1016000" lvl="2" indent="-342900" algn="l">
              <a:lnSpc>
                <a:spcPct val="100000"/>
              </a:lnSpc>
              <a:buFont typeface="Arial" panose="020B0604020202020204" pitchFamily="34" charset="0"/>
              <a:buChar char="•"/>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ct val="100000"/>
              </a:lnSpc>
              <a:buFont typeface="Arial" panose="020B0604020202020204" pitchFamily="34" charset="0"/>
              <a:buChar char="•"/>
            </a:pPr>
            <a:r>
              <a:rPr lang="en-US" altLang="en-GB" sz="2000" b="1" spc="400">
                <a:solidFill>
                  <a:srgbClr val="1A1A19"/>
                </a:solidFill>
                <a:latin typeface="Century Gothic" panose="020B0502020202020204" charset="0"/>
                <a:ea typeface="Garet"/>
                <a:cs typeface="Century Gothic" panose="020B0502020202020204" charset="0"/>
                <a:sym typeface="Garet"/>
              </a:rPr>
              <a:t>Cleaned the dataset by removing anomalies.</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ct val="100000"/>
              </a:lnSpc>
              <a:buFont typeface="Arial" panose="020B0604020202020204" pitchFamily="34" charset="0"/>
              <a:buChar char="•"/>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558800" lvl="1" indent="-342900" algn="l">
              <a:lnSpc>
                <a:spcPct val="100000"/>
              </a:lnSpc>
              <a:buFont typeface="Arial" panose="020B0604020202020204" pitchFamily="34" charset="0"/>
              <a:buChar char="•"/>
            </a:pPr>
            <a:r>
              <a:rPr lang="en-US" altLang="en-GB" sz="2000" b="1" spc="400">
                <a:solidFill>
                  <a:srgbClr val="1A1A19"/>
                </a:solidFill>
                <a:latin typeface="Century Gothic" panose="020B0502020202020204" charset="0"/>
                <a:ea typeface="Garet"/>
                <a:cs typeface="Century Gothic" panose="020B0502020202020204" charset="0"/>
                <a:sym typeface="Garet"/>
              </a:rPr>
              <a:t>Computed monthly averages to compare long‑term trends between city vs. campus.</a:t>
            </a: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215900" lvl="1" indent="0" algn="l">
              <a:lnSpc>
                <a:spcPct val="100000"/>
              </a:lnSpc>
              <a:buFont typeface="Arial" panose="020B0604020202020204"/>
              <a:buNone/>
            </a:pPr>
            <a:endParaRPr lang="en-US" altLang="en-GB" sz="2000" b="1" spc="400">
              <a:solidFill>
                <a:srgbClr val="1A1A19"/>
              </a:solidFill>
              <a:latin typeface="Century Gothic" panose="020B0502020202020204" charset="0"/>
              <a:ea typeface="Garet"/>
              <a:cs typeface="Century Gothic" panose="020B0502020202020204" charset="0"/>
              <a:sym typeface="Garet"/>
            </a:endParaRPr>
          </a:p>
          <a:p>
            <a:pPr marL="215900" lvl="1" indent="0" algn="l">
              <a:lnSpc>
                <a:spcPts val="3000"/>
              </a:lnSpc>
              <a:buFont typeface="Arial" panose="020B0604020202020204"/>
              <a:buNone/>
            </a:pPr>
            <a:endParaRPr lang="en-US" altLang="en-GB" sz="2000" b="1" spc="400">
              <a:solidFill>
                <a:srgbClr val="1A1A19"/>
              </a:solidFill>
              <a:latin typeface="Century Gothic" panose="020B0502020202020204" charset="0"/>
              <a:ea typeface="Garet"/>
              <a:cs typeface="Century Gothic" panose="020B0502020202020204" charset="0"/>
              <a:sym typeface="Garet"/>
            </a:endParaRPr>
          </a:p>
        </p:txBody>
      </p:sp>
      <p:sp>
        <p:nvSpPr>
          <p:cNvPr id="26" name="Freeform 6"/>
          <p:cNvSpPr/>
          <p:nvPr/>
        </p:nvSpPr>
        <p:spPr>
          <a:xfrm>
            <a:off x="11645900" y="2360930"/>
            <a:ext cx="5341620" cy="3646170"/>
          </a:xfrm>
          <a:custGeom>
            <a:avLst/>
            <a:gdLst/>
            <a:ahLst/>
            <a:cxnLst/>
            <a:rect l="l" t="t" r="r" b="b"/>
            <a:pathLst>
              <a:path w="812800" h="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1"/>
            <a:stretch>
              <a:fillRect t="-38996" b="-38996"/>
            </a:stretch>
          </a:blipFill>
        </p:spPr>
      </p:sp>
      <p:grpSp>
        <p:nvGrpSpPr>
          <p:cNvPr id="30" name="Group 7"/>
          <p:cNvGrpSpPr/>
          <p:nvPr/>
        </p:nvGrpSpPr>
        <p:grpSpPr>
          <a:xfrm rot="0">
            <a:off x="11645900" y="6082665"/>
            <a:ext cx="5341620" cy="3372485"/>
            <a:chOff x="0" y="0"/>
            <a:chExt cx="812800" cy="812800"/>
          </a:xfrm>
        </p:grpSpPr>
        <p:sp>
          <p:nvSpPr>
            <p:cNvPr id="31" name="Freeform 8"/>
            <p:cNvSpPr/>
            <p:nvPr/>
          </p:nvSpPr>
          <p:spPr>
            <a:xfrm>
              <a:off x="0" y="0"/>
              <a:ext cx="812800" cy="812800"/>
            </a:xfrm>
            <a:custGeom>
              <a:avLst/>
              <a:gdLst/>
              <a:ahLst/>
              <a:cxnLst/>
              <a:rect l="l" t="t" r="r" b="b"/>
              <a:pathLst>
                <a:path w="812800" h="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2"/>
              <a:stretch>
                <a:fillRect t="-39576" b="-39576"/>
              </a:stretch>
            </a:blipFill>
          </p:spPr>
        </p:sp>
      </p:grpSp>
      <p:sp>
        <p:nvSpPr>
          <p:cNvPr id="22" name="Freeform 22"/>
          <p:cNvSpPr/>
          <p:nvPr/>
        </p:nvSpPr>
        <p:spPr>
          <a:xfrm>
            <a:off x="16712717" y="9085188"/>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444" b="-2444"/>
            </a:stretch>
          </a:blipFill>
        </p:spPr>
      </p:sp>
      <p:sp>
        <p:nvSpPr>
          <p:cNvPr id="3" name="AutoShape 3"/>
          <p:cNvSpPr/>
          <p:nvPr/>
        </p:nvSpPr>
        <p:spPr>
          <a:xfrm flipV="1">
            <a:off x="10936793" y="9754500"/>
            <a:ext cx="7754706" cy="0"/>
          </a:xfrm>
          <a:prstGeom prst="line">
            <a:avLst/>
          </a:prstGeom>
          <a:ln w="38100" cap="flat">
            <a:solidFill>
              <a:srgbClr val="859F3D"/>
            </a:solidFill>
            <a:prstDash val="solid"/>
            <a:headEnd type="oval" w="lg" len="lg"/>
            <a:tailEnd type="oval" w="lg" len="lg"/>
          </a:ln>
        </p:spPr>
      </p:sp>
      <p:sp>
        <p:nvSpPr>
          <p:cNvPr id="4" name="Freeform 4"/>
          <p:cNvSpPr/>
          <p:nvPr/>
        </p:nvSpPr>
        <p:spPr>
          <a:xfrm>
            <a:off x="16166134" y="8793336"/>
            <a:ext cx="1093166" cy="740620"/>
          </a:xfrm>
          <a:custGeom>
            <a:avLst/>
            <a:gdLst/>
            <a:ahLst/>
            <a:cxnLst/>
            <a:rect l="l" t="t" r="r" b="b"/>
            <a:pathLst>
              <a:path w="1093166" h="740620">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666948" y="230188"/>
            <a:ext cx="16977360" cy="1435735"/>
          </a:xfrm>
          <a:prstGeom prst="rect">
            <a:avLst/>
          </a:prstGeom>
        </p:spPr>
        <p:txBody>
          <a:bodyPr lIns="0" tIns="0" rIns="0" bIns="0" rtlCol="0" anchor="t">
            <a:spAutoFit/>
          </a:bodyPr>
          <a:lstStyle/>
          <a:p>
            <a:pPr marL="0" lvl="0" indent="0" algn="ctr">
              <a:lnSpc>
                <a:spcPts val="11200"/>
              </a:lnSpc>
            </a:pPr>
            <a:r>
              <a:rPr lang="en-US" sz="8000" b="1" spc="400">
                <a:solidFill>
                  <a:srgbClr val="859F3D"/>
                </a:solidFill>
                <a:latin typeface="Arimo Bold" panose="020B0704020202020204"/>
                <a:ea typeface="Arimo Bold" panose="020B0704020202020204"/>
                <a:cs typeface="Arimo Bold" panose="020B0704020202020204"/>
                <a:sym typeface="Arimo Bold" panose="020B0704020202020204"/>
              </a:rPr>
              <a:t>SAMPLE OF DATA COLLECTED</a:t>
            </a:r>
            <a:endParaRPr lang="en-US" sz="8000" b="1" spc="400">
              <a:solidFill>
                <a:srgbClr val="859F3D"/>
              </a:solidFill>
              <a:latin typeface="Arimo Bold" panose="020B0704020202020204"/>
              <a:ea typeface="Arimo Bold" panose="020B0704020202020204"/>
              <a:cs typeface="Arimo Bold" panose="020B0704020202020204"/>
              <a:sym typeface="Arimo Bold" panose="020B0704020202020204"/>
            </a:endParaRPr>
          </a:p>
        </p:txBody>
      </p:sp>
      <p:sp>
        <p:nvSpPr>
          <p:cNvPr id="14" name="TextBox 14"/>
          <p:cNvSpPr txBox="1"/>
          <p:nvPr/>
        </p:nvSpPr>
        <p:spPr>
          <a:xfrm>
            <a:off x="838200" y="7995920"/>
            <a:ext cx="8150225" cy="426720"/>
          </a:xfrm>
          <a:prstGeom prst="rect">
            <a:avLst/>
          </a:prstGeom>
        </p:spPr>
        <p:txBody>
          <a:bodyPr wrap="square" lIns="0" tIns="0" rIns="0" bIns="0" rtlCol="0" anchor="t">
            <a:spAutoFit/>
          </a:bodyPr>
          <a:lstStyle/>
          <a:p>
            <a:pPr algn="ctr">
              <a:lnSpc>
                <a:spcPts val="3330"/>
              </a:lnSpc>
            </a:pPr>
            <a:r>
              <a:rPr lang="en-US" sz="2220" b="1" spc="443">
                <a:solidFill>
                  <a:srgbClr val="F6FCDF"/>
                </a:solidFill>
                <a:latin typeface="Century Gothic" panose="020B0502020202020204" charset="0"/>
                <a:ea typeface="Garet"/>
                <a:cs typeface="Century Gothic" panose="020B0502020202020204" charset="0"/>
                <a:sym typeface="Garet"/>
              </a:rPr>
              <a:t>NITW AIRLINK STATION</a:t>
            </a:r>
            <a:endParaRPr lang="en-US" sz="2220" b="1" spc="443">
              <a:solidFill>
                <a:srgbClr val="F6FCDF"/>
              </a:solidFill>
              <a:latin typeface="Century Gothic" panose="020B0502020202020204" charset="0"/>
              <a:ea typeface="Garet"/>
              <a:cs typeface="Century Gothic" panose="020B0502020202020204" charset="0"/>
              <a:sym typeface="Garet"/>
            </a:endParaRPr>
          </a:p>
        </p:txBody>
      </p:sp>
      <p:sp>
        <p:nvSpPr>
          <p:cNvPr id="15" name="TextBox 15"/>
          <p:cNvSpPr txBox="1"/>
          <p:nvPr/>
        </p:nvSpPr>
        <p:spPr>
          <a:xfrm>
            <a:off x="9258300" y="7952105"/>
            <a:ext cx="8213090" cy="426720"/>
          </a:xfrm>
          <a:prstGeom prst="rect">
            <a:avLst/>
          </a:prstGeom>
        </p:spPr>
        <p:txBody>
          <a:bodyPr wrap="square" lIns="0" tIns="0" rIns="0" bIns="0" rtlCol="0" anchor="t">
            <a:spAutoFit/>
          </a:bodyPr>
          <a:lstStyle/>
          <a:p>
            <a:pPr algn="ctr">
              <a:lnSpc>
                <a:spcPts val="3330"/>
              </a:lnSpc>
            </a:pPr>
            <a:r>
              <a:rPr lang="en-US" sz="2220" b="1" spc="443">
                <a:solidFill>
                  <a:srgbClr val="F4F6FF"/>
                </a:solidFill>
                <a:latin typeface="Century Gothic" panose="020B0502020202020204" charset="0"/>
                <a:ea typeface="Garet"/>
                <a:cs typeface="Century Gothic" panose="020B0502020202020204" charset="0"/>
                <a:sym typeface="Garet"/>
              </a:rPr>
              <a:t>BALASAMUDRAM STATION</a:t>
            </a:r>
            <a:endParaRPr lang="en-US" sz="2220" b="1" spc="443">
              <a:solidFill>
                <a:srgbClr val="F4F6FF"/>
              </a:solidFill>
              <a:latin typeface="Century Gothic" panose="020B0502020202020204" charset="0"/>
              <a:ea typeface="Garet"/>
              <a:cs typeface="Century Gothic" panose="020B0502020202020204" charset="0"/>
              <a:sym typeface="Garet"/>
            </a:endParaRPr>
          </a:p>
        </p:txBody>
      </p:sp>
      <p:pic>
        <p:nvPicPr>
          <p:cNvPr id="17" name="Picture 3" descr="Screenshot (32)"/>
          <p:cNvPicPr>
            <a:picLocks noChangeAspect="1"/>
          </p:cNvPicPr>
          <p:nvPr/>
        </p:nvPicPr>
        <p:blipFill>
          <a:blip r:embed="rId4"/>
          <a:srcRect b="22664"/>
          <a:stretch>
            <a:fillRect/>
          </a:stretch>
        </p:blipFill>
        <p:spPr>
          <a:xfrm>
            <a:off x="838200" y="2247900"/>
            <a:ext cx="8150225" cy="5288915"/>
          </a:xfrm>
          <a:prstGeom prst="rect">
            <a:avLst/>
          </a:prstGeom>
        </p:spPr>
      </p:pic>
      <p:pic>
        <p:nvPicPr>
          <p:cNvPr id="18" name="Picture 17" descr="Screenshot (88)"/>
          <p:cNvPicPr>
            <a:picLocks noChangeAspect="1"/>
          </p:cNvPicPr>
          <p:nvPr/>
        </p:nvPicPr>
        <p:blipFill>
          <a:blip r:embed="rId5"/>
          <a:srcRect t="916"/>
          <a:stretch>
            <a:fillRect/>
          </a:stretch>
        </p:blipFill>
        <p:spPr>
          <a:xfrm>
            <a:off x="9258935" y="2247900"/>
            <a:ext cx="8212455" cy="5289550"/>
          </a:xfrm>
          <a:prstGeom prst="rect">
            <a:avLst/>
          </a:prstGeom>
        </p:spPr>
      </p:pic>
    </p:spTree>
  </p:cSld>
  <p:clrMapOvr>
    <a:masterClrMapping/>
  </p:clrMapOvr>
</p:sld>
</file>

<file path=ppt/tags/tag1.xml><?xml version="1.0" encoding="utf-8"?>
<p:tagLst xmlns:p="http://schemas.openxmlformats.org/presentationml/2006/main">
  <p:tag name="TABLE_ENDDRAG_ORIGIN_RECT" val="1199*227"/>
  <p:tag name="TABLE_ENDDRAG_RECT" val="120*431*1199*2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13862</Words>
  <Application>WPS Presentation</Application>
  <PresentationFormat>On-screen Show (4:3)</PresentationFormat>
  <Paragraphs>419</Paragraphs>
  <Slides>32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Arial</vt:lpstr>
      <vt:lpstr>SimSun</vt:lpstr>
      <vt:lpstr>Wingdings</vt:lpstr>
      <vt:lpstr>Arimo Bold</vt:lpstr>
      <vt:lpstr>Century Gothic</vt:lpstr>
      <vt:lpstr>Garet</vt:lpstr>
      <vt:lpstr>AMGDT</vt:lpstr>
      <vt:lpstr>Arial</vt:lpstr>
      <vt:lpstr>Garet Ultra-Bold</vt:lpstr>
      <vt:lpstr>Wingdings</vt:lpstr>
      <vt:lpstr>Garet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Black Minimalist Business Progress Report Sustainable Development Goals Presentation</dc:title>
  <dc:creator/>
  <cp:lastModifiedBy>Dev Jindal</cp:lastModifiedBy>
  <cp:revision>12</cp:revision>
  <dcterms:created xsi:type="dcterms:W3CDTF">2006-08-16T00:00:00Z</dcterms:created>
  <dcterms:modified xsi:type="dcterms:W3CDTF">2025-08-23T09:06:58Z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A4EF8EFF0ADC48F48DD9F4A1DBF88636_13</vt:lpwstr>
  </property>
  <property fmtid="{D5CDD505-2E9C-101B-9397-08002B2CF9AE}" pid="3" name="KSOProductBuildVer">
    <vt:lpwstr>2057-12.2.0.21936</vt:lpwstr>
  </property>
</Properties>
</file>